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8" r:id="rId5"/>
    <p:sldId id="269" r:id="rId6"/>
    <p:sldId id="270" r:id="rId7"/>
    <p:sldId id="271" r:id="rId8"/>
    <p:sldId id="266" r:id="rId9"/>
    <p:sldId id="267" r:id="rId10"/>
    <p:sldId id="272" r:id="rId11"/>
    <p:sldId id="262" r:id="rId12"/>
    <p:sldId id="273" r:id="rId13"/>
    <p:sldId id="274" r:id="rId14"/>
    <p:sldId id="275" r:id="rId15"/>
    <p:sldId id="264" r:id="rId16"/>
    <p:sldId id="276" r:id="rId17"/>
    <p:sldId id="277" r:id="rId18"/>
    <p:sldId id="261" r:id="rId19"/>
    <p:sldId id="258" r:id="rId20"/>
    <p:sldId id="278" r:id="rId21"/>
    <p:sldId id="263" r:id="rId22"/>
    <p:sldId id="282" r:id="rId23"/>
    <p:sldId id="259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782F2-0FD1-48FA-9D3E-42823D109181}" type="datetimeFigureOut">
              <a:rPr lang="ko-KR" altLang="en-US" smtClean="0"/>
              <a:pPr/>
              <a:t>2013-07-17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E916-3125-4E2C-9274-5DF581C1E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782F2-0FD1-48FA-9D3E-42823D109181}" type="datetimeFigureOut">
              <a:rPr lang="ko-KR" altLang="en-US" smtClean="0"/>
              <a:pPr/>
              <a:t>2013-07-17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E916-3125-4E2C-9274-5DF581C1E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782F2-0FD1-48FA-9D3E-42823D109181}" type="datetimeFigureOut">
              <a:rPr lang="ko-KR" altLang="en-US" smtClean="0"/>
              <a:pPr/>
              <a:t>2013-07-17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E916-3125-4E2C-9274-5DF581C1E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782F2-0FD1-48FA-9D3E-42823D109181}" type="datetimeFigureOut">
              <a:rPr lang="ko-KR" altLang="en-US" smtClean="0"/>
              <a:pPr/>
              <a:t>2013-07-17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E916-3125-4E2C-9274-5DF581C1E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782F2-0FD1-48FA-9D3E-42823D109181}" type="datetimeFigureOut">
              <a:rPr lang="ko-KR" altLang="en-US" smtClean="0"/>
              <a:pPr/>
              <a:t>2013-07-17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E916-3125-4E2C-9274-5DF581C1E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782F2-0FD1-48FA-9D3E-42823D109181}" type="datetimeFigureOut">
              <a:rPr lang="ko-KR" altLang="en-US" smtClean="0"/>
              <a:pPr/>
              <a:t>2013-07-17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E916-3125-4E2C-9274-5DF581C1E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782F2-0FD1-48FA-9D3E-42823D109181}" type="datetimeFigureOut">
              <a:rPr lang="ko-KR" altLang="en-US" smtClean="0"/>
              <a:pPr/>
              <a:t>2013-07-17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E916-3125-4E2C-9274-5DF581C1E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782F2-0FD1-48FA-9D3E-42823D109181}" type="datetimeFigureOut">
              <a:rPr lang="ko-KR" altLang="en-US" smtClean="0"/>
              <a:pPr/>
              <a:t>2013-07-17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E916-3125-4E2C-9274-5DF581C1E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782F2-0FD1-48FA-9D3E-42823D109181}" type="datetimeFigureOut">
              <a:rPr lang="ko-KR" altLang="en-US" smtClean="0"/>
              <a:pPr/>
              <a:t>2013-07-17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E916-3125-4E2C-9274-5DF581C1E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782F2-0FD1-48FA-9D3E-42823D109181}" type="datetimeFigureOut">
              <a:rPr lang="ko-KR" altLang="en-US" smtClean="0"/>
              <a:pPr/>
              <a:t>2013-07-17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E916-3125-4E2C-9274-5DF581C1E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782F2-0FD1-48FA-9D3E-42823D109181}" type="datetimeFigureOut">
              <a:rPr lang="ko-KR" altLang="en-US" smtClean="0"/>
              <a:pPr/>
              <a:t>2013-07-17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E916-3125-4E2C-9274-5DF581C1E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782F2-0FD1-48FA-9D3E-42823D109181}" type="datetimeFigureOut">
              <a:rPr lang="ko-KR" altLang="en-US" smtClean="0"/>
              <a:pPr/>
              <a:t>2013-07-17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1E916-3125-4E2C-9274-5DF581C1E4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7772400" cy="2160239"/>
          </a:xfrm>
        </p:spPr>
        <p:txBody>
          <a:bodyPr>
            <a:normAutofit fontScale="90000"/>
          </a:bodyPr>
          <a:lstStyle/>
          <a:p>
            <a:r>
              <a:rPr lang="ko-KR" altLang="en-US" sz="5400" dirty="0" smtClean="0"/>
              <a:t>공공제약사 필요성</a:t>
            </a:r>
            <a:r>
              <a:rPr lang="en-US" altLang="ko-KR" sz="5400" dirty="0" smtClean="0"/>
              <a:t/>
            </a:r>
            <a:br>
              <a:rPr lang="en-US" altLang="ko-KR" sz="5400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sz="4000" dirty="0" smtClean="0"/>
              <a:t>네 번의 위기와 세 번의 기회</a:t>
            </a:r>
            <a:endParaRPr lang="ko-KR" altLang="en-US" sz="4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619672" y="4509120"/>
            <a:ext cx="6400800" cy="1752600"/>
          </a:xfrm>
        </p:spPr>
        <p:txBody>
          <a:bodyPr/>
          <a:lstStyle/>
          <a:p>
            <a:r>
              <a:rPr lang="ko-KR" altLang="en-US" dirty="0" err="1" smtClean="0"/>
              <a:t>건강사회를위한약사회</a:t>
            </a:r>
            <a:endParaRPr lang="en-US" altLang="ko-KR" dirty="0" smtClean="0"/>
          </a:p>
          <a:p>
            <a:r>
              <a:rPr lang="ko-KR" altLang="en-US" dirty="0" smtClean="0"/>
              <a:t>리  병  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2012</a:t>
            </a:r>
            <a:r>
              <a:rPr lang="ko-KR" altLang="en-US" dirty="0" smtClean="0"/>
              <a:t>년 들어 </a:t>
            </a:r>
            <a:r>
              <a:rPr lang="en-US" altLang="ko-KR" dirty="0" smtClean="0"/>
              <a:t>2</a:t>
            </a:r>
            <a:r>
              <a:rPr lang="ko-KR" altLang="en-US" dirty="0" smtClean="0"/>
              <a:t>조 원대 규모 </a:t>
            </a:r>
            <a:r>
              <a:rPr lang="ko-KR" altLang="en-US" dirty="0" err="1" smtClean="0"/>
              <a:t>약가인하</a:t>
            </a:r>
            <a:r>
              <a:rPr lang="ko-KR" altLang="en-US" dirty="0" smtClean="0"/>
              <a:t> 정책으로 제약사들이 마진이 낮은 퇴장방지의약품 생산을 중단하려는 움직임을 보여 사라지는 약들이 더 많아질 전망</a:t>
            </a:r>
            <a:endParaRPr lang="en-US" altLang="ko-KR" dirty="0" smtClean="0"/>
          </a:p>
          <a:p>
            <a:r>
              <a:rPr lang="en-US" altLang="ko-KR" dirty="0" smtClean="0"/>
              <a:t>2011</a:t>
            </a:r>
            <a:r>
              <a:rPr lang="ko-KR" altLang="en-US" dirty="0" smtClean="0"/>
              <a:t>년 말 한국제약협회가 </a:t>
            </a:r>
            <a:r>
              <a:rPr lang="en-US" altLang="ko-KR" dirty="0" smtClean="0"/>
              <a:t>31</a:t>
            </a:r>
            <a:r>
              <a:rPr lang="ko-KR" altLang="en-US" dirty="0" smtClean="0"/>
              <a:t>개 제약사를 대상으로 조사한 결과 </a:t>
            </a:r>
            <a:r>
              <a:rPr lang="en-US" altLang="ko-KR" dirty="0" smtClean="0">
                <a:solidFill>
                  <a:srgbClr val="FF0000"/>
                </a:solidFill>
              </a:rPr>
              <a:t>30</a:t>
            </a:r>
            <a:r>
              <a:rPr lang="ko-KR" altLang="en-US" dirty="0" smtClean="0">
                <a:solidFill>
                  <a:srgbClr val="FF0000"/>
                </a:solidFill>
              </a:rPr>
              <a:t>개사가 보험의약품 </a:t>
            </a:r>
            <a:r>
              <a:rPr lang="en-US" altLang="ko-KR" dirty="0" smtClean="0">
                <a:solidFill>
                  <a:srgbClr val="FF0000"/>
                </a:solidFill>
              </a:rPr>
              <a:t>3,747</a:t>
            </a:r>
            <a:r>
              <a:rPr lang="ko-KR" altLang="en-US" dirty="0" smtClean="0">
                <a:solidFill>
                  <a:srgbClr val="FF0000"/>
                </a:solidFill>
              </a:rPr>
              <a:t>개 품목 중 </a:t>
            </a:r>
            <a:r>
              <a:rPr lang="en-US" altLang="ko-KR" dirty="0" smtClean="0">
                <a:solidFill>
                  <a:srgbClr val="FF0000"/>
                </a:solidFill>
              </a:rPr>
              <a:t>18.3% 687</a:t>
            </a:r>
            <a:r>
              <a:rPr lang="ko-KR" altLang="en-US" dirty="0" smtClean="0">
                <a:solidFill>
                  <a:srgbClr val="FF0000"/>
                </a:solidFill>
              </a:rPr>
              <a:t>개 품목의 생산중단</a:t>
            </a:r>
            <a:r>
              <a:rPr lang="ko-KR" altLang="en-US" dirty="0" smtClean="0"/>
              <a:t>을 고려 </a:t>
            </a:r>
            <a:r>
              <a:rPr lang="en-US" altLang="ko-KR" dirty="0" smtClean="0"/>
              <a:t>;</a:t>
            </a:r>
            <a:r>
              <a:rPr lang="ko-KR" altLang="en-US" dirty="0" smtClean="0"/>
              <a:t> 그 안에는 </a:t>
            </a:r>
            <a:r>
              <a:rPr lang="ko-KR" altLang="en-US" dirty="0" smtClean="0">
                <a:solidFill>
                  <a:srgbClr val="FF0000"/>
                </a:solidFill>
              </a:rPr>
              <a:t>퇴장방지의약품도 </a:t>
            </a:r>
            <a:r>
              <a:rPr lang="en-US" altLang="ko-KR" dirty="0" smtClean="0">
                <a:solidFill>
                  <a:srgbClr val="FF0000"/>
                </a:solidFill>
              </a:rPr>
              <a:t>112</a:t>
            </a:r>
            <a:r>
              <a:rPr lang="ko-KR" altLang="en-US" dirty="0" smtClean="0">
                <a:solidFill>
                  <a:srgbClr val="FF0000"/>
                </a:solidFill>
              </a:rPr>
              <a:t>개 품목</a:t>
            </a:r>
            <a:r>
              <a:rPr lang="en-US" altLang="ko-KR" dirty="0" smtClean="0">
                <a:solidFill>
                  <a:srgbClr val="FF0000"/>
                </a:solidFill>
              </a:rPr>
              <a:t>(16.3%)</a:t>
            </a:r>
            <a:r>
              <a:rPr lang="ko-KR" altLang="en-US" dirty="0" smtClean="0">
                <a:solidFill>
                  <a:srgbClr val="FF0000"/>
                </a:solidFill>
              </a:rPr>
              <a:t>이나 포함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유통의 비효율성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엄격한 거래질서 </a:t>
            </a:r>
            <a:endParaRPr lang="en-US" altLang="ko-KR" dirty="0" smtClean="0"/>
          </a:p>
          <a:p>
            <a:r>
              <a:rPr lang="ko-KR" altLang="en-US" dirty="0" smtClean="0"/>
              <a:t>납품의약품 리베이트 해결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원가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유통비용을 파악해 </a:t>
            </a:r>
            <a:r>
              <a:rPr lang="ko-KR" altLang="en-US" dirty="0" err="1" smtClean="0"/>
              <a:t>약품비를</a:t>
            </a:r>
            <a:r>
              <a:rPr lang="ko-KR" altLang="en-US" dirty="0" smtClean="0"/>
              <a:t> 절감</a:t>
            </a:r>
            <a:endParaRPr lang="en-US" altLang="ko-KR" dirty="0" smtClean="0"/>
          </a:p>
          <a:p>
            <a:r>
              <a:rPr lang="en-US" altLang="ko-KR" dirty="0" smtClean="0"/>
              <a:t>'</a:t>
            </a:r>
            <a:r>
              <a:rPr lang="ko-KR" altLang="en-US" dirty="0" smtClean="0"/>
              <a:t>표준제약사</a:t>
            </a:r>
            <a:r>
              <a:rPr lang="en-US" altLang="ko-KR" dirty="0" smtClean="0"/>
              <a:t>'</a:t>
            </a:r>
            <a:r>
              <a:rPr lang="ko-KR" altLang="en-US" dirty="0" smtClean="0"/>
              <a:t>를 설립해 의약품 개발과 유통에 개입할 필요</a:t>
            </a:r>
            <a:r>
              <a:rPr lang="en-US" altLang="ko-KR" dirty="0" smtClean="0"/>
              <a:t>(</a:t>
            </a:r>
            <a:r>
              <a:rPr lang="ko-KR" altLang="en-US" dirty="0" smtClean="0"/>
              <a:t>윤석용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>
                <a:solidFill>
                  <a:srgbClr val="FF0000"/>
                </a:solidFill>
              </a:rPr>
              <a:t>의약품 분야에 대한 공공의 역할</a:t>
            </a:r>
            <a:r>
              <a:rPr lang="en-US" altLang="ko-KR" dirty="0" smtClean="0"/>
              <a:t>(</a:t>
            </a:r>
            <a:r>
              <a:rPr lang="ko-KR" altLang="en-US" dirty="0" smtClean="0"/>
              <a:t>공단 </a:t>
            </a:r>
            <a:r>
              <a:rPr lang="ko-KR" altLang="en-US" dirty="0" err="1" smtClean="0"/>
              <a:t>약가관리부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우리나라만의 문제는 아닌 것 같다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영국의 경우도 </a:t>
            </a:r>
            <a:r>
              <a:rPr lang="en-US" altLang="ko-KR" dirty="0" smtClean="0"/>
              <a:t>NHS</a:t>
            </a:r>
            <a:r>
              <a:rPr lang="ko-KR" altLang="en-US" dirty="0" smtClean="0"/>
              <a:t>가 </a:t>
            </a:r>
            <a:r>
              <a:rPr lang="en-US" altLang="ko-KR" dirty="0" smtClean="0"/>
              <a:t>"</a:t>
            </a:r>
            <a:r>
              <a:rPr lang="ko-KR" altLang="en-US" dirty="0" smtClean="0"/>
              <a:t>고전적인 약의 품절이 점점 많아지고 있고</a:t>
            </a:r>
            <a:r>
              <a:rPr lang="en-US" altLang="ko-KR" dirty="0" smtClean="0"/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제약사들이 이런 중요한 약들의 생산을 중단해 환자들에게 가장 효과적인 치료법을 병원들이 쓸 수 없는 어려움을 </a:t>
            </a:r>
            <a:r>
              <a:rPr lang="ko-KR" altLang="en-US" dirty="0" smtClean="0"/>
              <a:t>겪고 있다</a:t>
            </a:r>
            <a:r>
              <a:rPr lang="en-US" altLang="ko-KR" dirty="0" smtClean="0"/>
              <a:t>.’</a:t>
            </a:r>
          </a:p>
          <a:p>
            <a:r>
              <a:rPr lang="ko-KR" altLang="en-US" dirty="0" smtClean="0"/>
              <a:t>이렇게 중단된 약들의 대부분은 병원에서 빈번히 사용되고 있는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일반적으로 제약사들은 더 이상 그런 약의 제조로부터 돈을 벌 수 없는 경우에 </a:t>
            </a:r>
            <a:r>
              <a:rPr lang="en-US" altLang="ko-KR" dirty="0" smtClean="0"/>
              <a:t>"</a:t>
            </a:r>
            <a:r>
              <a:rPr lang="ko-KR" altLang="en-US" dirty="0" smtClean="0">
                <a:solidFill>
                  <a:srgbClr val="FF0000"/>
                </a:solidFill>
              </a:rPr>
              <a:t>제약회사들은 어떠한 이익도 얻을 수 없다고 판단되면 사람들의 건강은 그들의 관심사 밖이 된다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  <a:r>
              <a:rPr lang="en-US" altLang="ko-KR" dirty="0" smtClean="0"/>
              <a:t>"</a:t>
            </a:r>
            <a:r>
              <a:rPr lang="ko-KR" altLang="en-US" dirty="0" smtClean="0"/>
              <a:t>고 </a:t>
            </a:r>
            <a:r>
              <a:rPr lang="en-US" altLang="ko-KR" dirty="0" smtClean="0"/>
              <a:t>NHS</a:t>
            </a:r>
            <a:r>
              <a:rPr lang="ko-KR" altLang="en-US" dirty="0" smtClean="0"/>
              <a:t>의 한 관계자는 제약사들의 이런 행태에 대해 비난했다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미국의 경우도 항암제를 포함한 필수적인 의약품 부족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이에 대한 우려가 증가하여 </a:t>
            </a:r>
            <a:r>
              <a:rPr lang="en-US" altLang="ko-KR" dirty="0" smtClean="0"/>
              <a:t>FDA</a:t>
            </a:r>
            <a:r>
              <a:rPr lang="ko-KR" altLang="en-US" dirty="0" smtClean="0"/>
              <a:t>가 이에 대해 보고서를 낼 정도의 상황이 되었다</a:t>
            </a:r>
            <a:r>
              <a:rPr lang="en-US" altLang="ko-KR" dirty="0" smtClean="0"/>
              <a:t>. FDA</a:t>
            </a:r>
            <a:r>
              <a:rPr lang="ko-KR" altLang="en-US" dirty="0" smtClean="0"/>
              <a:t>는 치료제를 </a:t>
            </a:r>
            <a:r>
              <a:rPr lang="ko-KR" altLang="en-US" dirty="0" smtClean="0">
                <a:solidFill>
                  <a:srgbClr val="FF0000"/>
                </a:solidFill>
              </a:rPr>
              <a:t>구하기 어렵거나 불가능한 의약품의 수가 </a:t>
            </a:r>
            <a:r>
              <a:rPr lang="en-US" altLang="ko-KR" dirty="0" smtClean="0">
                <a:solidFill>
                  <a:srgbClr val="FF0000"/>
                </a:solidFill>
              </a:rPr>
              <a:t>2005</a:t>
            </a:r>
            <a:r>
              <a:rPr lang="ko-KR" altLang="en-US" dirty="0" smtClean="0">
                <a:solidFill>
                  <a:srgbClr val="FF0000"/>
                </a:solidFill>
              </a:rPr>
              <a:t>년 </a:t>
            </a:r>
            <a:r>
              <a:rPr lang="en-US" altLang="ko-KR" dirty="0" smtClean="0">
                <a:solidFill>
                  <a:srgbClr val="FF0000"/>
                </a:solidFill>
              </a:rPr>
              <a:t>61</a:t>
            </a:r>
            <a:r>
              <a:rPr lang="ko-KR" altLang="en-US" dirty="0" smtClean="0">
                <a:solidFill>
                  <a:srgbClr val="FF0000"/>
                </a:solidFill>
              </a:rPr>
              <a:t>종에서 </a:t>
            </a:r>
            <a:r>
              <a:rPr lang="en-US" altLang="ko-KR" dirty="0" smtClean="0">
                <a:solidFill>
                  <a:srgbClr val="FF0000"/>
                </a:solidFill>
              </a:rPr>
              <a:t>2010</a:t>
            </a:r>
            <a:r>
              <a:rPr lang="ko-KR" altLang="en-US" dirty="0" smtClean="0">
                <a:solidFill>
                  <a:srgbClr val="FF0000"/>
                </a:solidFill>
              </a:rPr>
              <a:t>년 </a:t>
            </a:r>
            <a:r>
              <a:rPr lang="en-US" altLang="ko-KR" dirty="0" smtClean="0">
                <a:solidFill>
                  <a:srgbClr val="FF0000"/>
                </a:solidFill>
              </a:rPr>
              <a:t>178</a:t>
            </a:r>
            <a:r>
              <a:rPr lang="ko-KR" altLang="en-US" dirty="0" smtClean="0">
                <a:solidFill>
                  <a:srgbClr val="FF0000"/>
                </a:solidFill>
              </a:rPr>
              <a:t>종으로 </a:t>
            </a:r>
            <a:r>
              <a:rPr lang="en-US" altLang="ko-KR" dirty="0" smtClean="0">
                <a:solidFill>
                  <a:srgbClr val="FF0000"/>
                </a:solidFill>
              </a:rPr>
              <a:t>3</a:t>
            </a:r>
            <a:r>
              <a:rPr lang="ko-KR" altLang="en-US" dirty="0" smtClean="0">
                <a:solidFill>
                  <a:srgbClr val="FF0000"/>
                </a:solidFill>
              </a:rPr>
              <a:t>배 증가</a:t>
            </a:r>
            <a:r>
              <a:rPr lang="ko-KR" altLang="en-US" dirty="0" smtClean="0"/>
              <a:t>했다고 밝혔다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특히 부족현상이 나타나는 의약품의 대부분은 주로 병원에서 사용되는 의약품들이 많은데 </a:t>
            </a:r>
            <a:r>
              <a:rPr lang="ko-KR" altLang="en-US" dirty="0" smtClean="0">
                <a:solidFill>
                  <a:srgbClr val="FF0000"/>
                </a:solidFill>
              </a:rPr>
              <a:t>멸균 주사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정맥 주사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마취제 및 항생제 등이 포함되어 </a:t>
            </a:r>
            <a:r>
              <a:rPr lang="ko-KR" altLang="en-US" dirty="0" smtClean="0"/>
              <a:t>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제품 부족 현상은 브랜드 의약품이나 </a:t>
            </a:r>
            <a:r>
              <a:rPr lang="ko-KR" altLang="en-US" dirty="0" err="1" smtClean="0"/>
              <a:t>제네릭</a:t>
            </a:r>
            <a:r>
              <a:rPr lang="ko-KR" altLang="en-US" dirty="0" smtClean="0"/>
              <a:t> 의약품 모두에서 나타나고 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/>
          </a:bodyPr>
          <a:lstStyle/>
          <a:p>
            <a:r>
              <a:rPr lang="ko-KR" altLang="en-US" dirty="0" smtClean="0"/>
              <a:t>그러나 미국의 경우 공공제약사도 없고 </a:t>
            </a:r>
            <a:r>
              <a:rPr lang="en-US" altLang="ko-KR" dirty="0" smtClean="0"/>
              <a:t>FDA</a:t>
            </a:r>
            <a:r>
              <a:rPr lang="ko-KR" altLang="en-US" dirty="0" smtClean="0"/>
              <a:t>가 사적인 제약 회사에 어떤 </a:t>
            </a:r>
            <a:r>
              <a:rPr lang="ko-KR" altLang="en-US" dirty="0" smtClean="0">
                <a:solidFill>
                  <a:srgbClr val="FF0000"/>
                </a:solidFill>
              </a:rPr>
              <a:t>의약품을 생산할 것을 강제하거나 의약품 중단을 계획할 경우 </a:t>
            </a:r>
            <a:r>
              <a:rPr lang="en-US" altLang="ko-KR" dirty="0" smtClean="0">
                <a:solidFill>
                  <a:srgbClr val="FF0000"/>
                </a:solidFill>
              </a:rPr>
              <a:t>FDA</a:t>
            </a:r>
            <a:r>
              <a:rPr lang="ko-KR" altLang="en-US" dirty="0" smtClean="0">
                <a:solidFill>
                  <a:srgbClr val="FF0000"/>
                </a:solidFill>
              </a:rPr>
              <a:t>에 통보할 것을 요청할 수도 없기 </a:t>
            </a:r>
            <a:r>
              <a:rPr lang="ko-KR" altLang="en-US" dirty="0" smtClean="0"/>
              <a:t>때문에 이런 의약품 부족 사태를 해결하기가 더욱 어려운 상태다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2011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6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820</a:t>
            </a:r>
            <a:r>
              <a:rPr lang="ko-KR" altLang="en-US" dirty="0" smtClean="0"/>
              <a:t>개의 미국 병원에 대해 실시된 조사에서 거의 대부분의 병원이 지난 </a:t>
            </a:r>
            <a:r>
              <a:rPr lang="en-US" altLang="ko-KR" dirty="0" smtClean="0"/>
              <a:t>6</a:t>
            </a:r>
            <a:r>
              <a:rPr lang="ko-KR" altLang="en-US" dirty="0" smtClean="0"/>
              <a:t>개월 동안 중요한 의약품의 부족 현상을 겪은 것으로 나타났다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조사 </a:t>
            </a:r>
            <a:r>
              <a:rPr lang="ko-KR" altLang="en-US" dirty="0" smtClean="0">
                <a:solidFill>
                  <a:srgbClr val="FF0000"/>
                </a:solidFill>
              </a:rPr>
              <a:t>병원의 </a:t>
            </a:r>
            <a:r>
              <a:rPr lang="en-US" altLang="ko-KR" dirty="0" smtClean="0">
                <a:solidFill>
                  <a:srgbClr val="FF0000"/>
                </a:solidFill>
              </a:rPr>
              <a:t>85%</a:t>
            </a:r>
            <a:r>
              <a:rPr lang="ko-KR" altLang="en-US" dirty="0" smtClean="0">
                <a:solidFill>
                  <a:srgbClr val="FF0000"/>
                </a:solidFill>
              </a:rPr>
              <a:t>는 의약품의 부족으로 환자 치료가 늦어졌으며</a:t>
            </a:r>
            <a:r>
              <a:rPr lang="en-US" altLang="ko-KR" dirty="0" smtClean="0">
                <a:solidFill>
                  <a:srgbClr val="FF0000"/>
                </a:solidFill>
              </a:rPr>
              <a:t>, 70%</a:t>
            </a:r>
            <a:r>
              <a:rPr lang="ko-KR" altLang="en-US" dirty="0" smtClean="0">
                <a:solidFill>
                  <a:srgbClr val="FF0000"/>
                </a:solidFill>
              </a:rPr>
              <a:t>는 효과가 덜 한 치료법을 채택한 </a:t>
            </a:r>
            <a:r>
              <a:rPr lang="ko-KR" altLang="en-US" dirty="0" smtClean="0"/>
              <a:t>것으로 조사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약제비를</a:t>
            </a:r>
            <a:r>
              <a:rPr lang="ko-KR" altLang="en-US" dirty="0" smtClean="0"/>
              <a:t> 통제하는 데 한계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참조가격제와 </a:t>
            </a:r>
            <a:r>
              <a:rPr lang="ko-KR" altLang="en-US" dirty="0" err="1" smtClean="0"/>
              <a:t>약품비</a:t>
            </a:r>
            <a:r>
              <a:rPr lang="ko-KR" altLang="en-US" dirty="0" smtClean="0"/>
              <a:t> 총책관리제를 제외하고 활용할만한 정책을 이미 다 써</a:t>
            </a:r>
            <a:endParaRPr lang="en-US" altLang="ko-KR" dirty="0" smtClean="0"/>
          </a:p>
          <a:p>
            <a:r>
              <a:rPr lang="ko-KR" altLang="en-US" dirty="0" err="1" smtClean="0"/>
              <a:t>약가</a:t>
            </a:r>
            <a:r>
              <a:rPr lang="ko-KR" altLang="en-US" dirty="0" smtClean="0"/>
              <a:t> 일괄인하는 이런 노력에도 불구하고 늘어나는 </a:t>
            </a:r>
            <a:r>
              <a:rPr lang="ko-KR" altLang="en-US" dirty="0" err="1" smtClean="0"/>
              <a:t>약제비를</a:t>
            </a:r>
            <a:r>
              <a:rPr lang="ko-KR" altLang="en-US" dirty="0" smtClean="0"/>
              <a:t> 통제하는 한계</a:t>
            </a:r>
            <a:endParaRPr lang="en-US" altLang="ko-KR" dirty="0" smtClean="0"/>
          </a:p>
          <a:p>
            <a:r>
              <a:rPr lang="ko-KR" altLang="en-US" dirty="0" smtClean="0"/>
              <a:t>일단 거품을 제거하자는 차원에서 추진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강력한 대책 시 생산중단 사태 대비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약가관리부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호주</a:t>
            </a:r>
            <a:r>
              <a:rPr lang="en-US" altLang="ko-KR" dirty="0" smtClean="0"/>
              <a:t>, </a:t>
            </a:r>
            <a:r>
              <a:rPr lang="ko-KR" altLang="en-US" dirty="0" smtClean="0"/>
              <a:t>민영화 바람으로 폐지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민영화 바람이 불어 닥친 </a:t>
            </a:r>
            <a:r>
              <a:rPr lang="en-US" altLang="ko-KR" dirty="0" smtClean="0"/>
              <a:t>80~90</a:t>
            </a:r>
            <a:r>
              <a:rPr lang="ko-KR" altLang="en-US" dirty="0" smtClean="0"/>
              <a:t>년대까지 국영제약회사를 유지</a:t>
            </a:r>
            <a:endParaRPr lang="en-US" altLang="ko-KR" dirty="0" smtClean="0"/>
          </a:p>
          <a:p>
            <a:r>
              <a:rPr lang="en-US" altLang="ko-KR" dirty="0" smtClean="0"/>
              <a:t>CSL(Commonwealth Serum Laboratories)</a:t>
            </a:r>
            <a:r>
              <a:rPr lang="ko-KR" altLang="en-US" dirty="0" smtClean="0"/>
              <a:t>은 애초 </a:t>
            </a:r>
            <a:r>
              <a:rPr lang="en-US" altLang="ko-KR" dirty="0" smtClean="0"/>
              <a:t>1</a:t>
            </a:r>
            <a:r>
              <a:rPr lang="ko-KR" altLang="en-US" dirty="0" smtClean="0"/>
              <a:t>차 대전 중에 해외 의약품과 백신에 대한 의존을 줄일 목적으로 설립된 호주의 국영제약회사였다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CSL</a:t>
            </a:r>
            <a:r>
              <a:rPr lang="ko-KR" altLang="en-US" dirty="0" smtClean="0"/>
              <a:t>은 </a:t>
            </a:r>
            <a:r>
              <a:rPr lang="en-US" altLang="ko-KR" dirty="0" smtClean="0"/>
              <a:t>1944</a:t>
            </a:r>
            <a:r>
              <a:rPr lang="ko-KR" altLang="en-US" dirty="0" smtClean="0"/>
              <a:t>년부터 페니실린을 생산하기 시작하였고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이에 힘입어 호주는 </a:t>
            </a:r>
            <a:r>
              <a:rPr lang="ko-KR" altLang="en-US" dirty="0" smtClean="0">
                <a:solidFill>
                  <a:srgbClr val="FF0000"/>
                </a:solidFill>
              </a:rPr>
              <a:t>세계 최초로 시민들에게 무상으로 의약품을 공급한 국가가 </a:t>
            </a:r>
            <a:r>
              <a:rPr lang="ko-KR" altLang="en-US" dirty="0" smtClean="0"/>
              <a:t>되었다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2005</a:t>
            </a:r>
            <a:r>
              <a:rPr lang="ko-KR" altLang="en-US" dirty="0" smtClean="0"/>
              <a:t>년에는 호주 원주민들에게 </a:t>
            </a:r>
            <a:r>
              <a:rPr lang="ko-KR" altLang="en-US" dirty="0" err="1" smtClean="0"/>
              <a:t>호발하는</a:t>
            </a:r>
            <a:r>
              <a:rPr lang="ko-KR" altLang="en-US" dirty="0" smtClean="0"/>
              <a:t> 질병인 </a:t>
            </a:r>
            <a:r>
              <a:rPr lang="en-US" altLang="ko-KR" dirty="0" smtClean="0"/>
              <a:t>Q</a:t>
            </a:r>
            <a:r>
              <a:rPr lang="ko-KR" altLang="en-US" dirty="0" smtClean="0"/>
              <a:t>열 백신을 더 이상 생산하지 않기로 하여 비난을 받았으며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최근 </a:t>
            </a:r>
            <a:r>
              <a:rPr lang="en-US" altLang="ko-KR" dirty="0" smtClean="0"/>
              <a:t>2011</a:t>
            </a:r>
            <a:r>
              <a:rPr lang="ko-KR" altLang="en-US" dirty="0" smtClean="0"/>
              <a:t>년에는 </a:t>
            </a:r>
            <a:r>
              <a:rPr lang="en-US" altLang="ko-KR" dirty="0" smtClean="0"/>
              <a:t>CSL</a:t>
            </a:r>
            <a:r>
              <a:rPr lang="ko-KR" altLang="en-US" dirty="0" smtClean="0"/>
              <a:t>이 공급하는 항생제인 벤질페니실린의 물량이 부족한 사태가 빚어졌다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이에 대해 오스트레일리아 국립대학의 </a:t>
            </a:r>
            <a:r>
              <a:rPr lang="ko-KR" altLang="en-US" dirty="0" err="1" smtClean="0"/>
              <a:t>감염병</a:t>
            </a:r>
            <a:r>
              <a:rPr lang="ko-KR" altLang="en-US" dirty="0" smtClean="0"/>
              <a:t> 전문가인 </a:t>
            </a:r>
            <a:r>
              <a:rPr lang="ko-KR" altLang="en-US" dirty="0" err="1" smtClean="0"/>
              <a:t>피터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콜리그넌</a:t>
            </a:r>
            <a:r>
              <a:rPr lang="en-US" altLang="ko-KR" dirty="0" smtClean="0"/>
              <a:t>(Peter </a:t>
            </a:r>
            <a:r>
              <a:rPr lang="en-US" altLang="ko-KR" dirty="0" err="1" smtClean="0"/>
              <a:t>Collignon</a:t>
            </a:r>
            <a:r>
              <a:rPr lang="en-US" altLang="ko-KR" dirty="0" smtClean="0"/>
              <a:t>) </a:t>
            </a:r>
            <a:r>
              <a:rPr lang="ko-KR" altLang="en-US" dirty="0" smtClean="0"/>
              <a:t>교수는 </a:t>
            </a:r>
            <a:r>
              <a:rPr lang="en-US" altLang="ko-KR" dirty="0" smtClean="0">
                <a:solidFill>
                  <a:srgbClr val="FF0000"/>
                </a:solidFill>
              </a:rPr>
              <a:t>CSL</a:t>
            </a:r>
            <a:r>
              <a:rPr lang="ko-KR" altLang="en-US" dirty="0" smtClean="0">
                <a:solidFill>
                  <a:srgbClr val="FF0000"/>
                </a:solidFill>
              </a:rPr>
              <a:t>이 여전히 국영회사였다면 이런 일이 벌어지지 않았을 것이라고 </a:t>
            </a:r>
            <a:r>
              <a:rPr lang="ko-KR" altLang="en-US" dirty="0" smtClean="0"/>
              <a:t>강력히 비난하였다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희귀의약품 공급문제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지난해 기준 </a:t>
            </a:r>
            <a:r>
              <a:rPr lang="en-US" altLang="ko-KR" dirty="0" smtClean="0"/>
              <a:t>1425</a:t>
            </a:r>
            <a:r>
              <a:rPr lang="ko-KR" altLang="en-US" dirty="0" smtClean="0"/>
              <a:t>개 </a:t>
            </a:r>
            <a:r>
              <a:rPr lang="ko-KR" altLang="en-US" dirty="0" err="1" smtClean="0"/>
              <a:t>필수약</a:t>
            </a:r>
            <a:r>
              <a:rPr lang="ko-KR" altLang="en-US" dirty="0" smtClean="0"/>
              <a:t> 품목이 선정</a:t>
            </a:r>
            <a:r>
              <a:rPr lang="en-US" altLang="ko-KR" dirty="0" smtClean="0"/>
              <a:t>·</a:t>
            </a:r>
            <a:r>
              <a:rPr lang="ko-KR" altLang="en-US" dirty="0" smtClean="0"/>
              <a:t>공고</a:t>
            </a:r>
            <a:endParaRPr lang="en-US" altLang="ko-KR" dirty="0" smtClean="0"/>
          </a:p>
          <a:p>
            <a:r>
              <a:rPr lang="ko-KR" altLang="en-US" dirty="0" err="1" smtClean="0"/>
              <a:t>필수성이</a:t>
            </a:r>
            <a:r>
              <a:rPr lang="ko-KR" altLang="en-US" dirty="0" smtClean="0"/>
              <a:t> 강할수록 수입의존도 커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제약사 공급거부에도 제대로 대처 못하는 실정</a:t>
            </a:r>
            <a:endParaRPr lang="en-US" altLang="ko-KR" dirty="0" smtClean="0"/>
          </a:p>
          <a:p>
            <a:r>
              <a:rPr lang="ko-KR" altLang="en-US" dirty="0" smtClean="0"/>
              <a:t>미국과 유럽 등지에서는 희귀질환을 치료하기 위한 약을 개발 시 시장에서의 독점적 지위와 높은 가격을 보장해 주는 </a:t>
            </a:r>
            <a:r>
              <a:rPr lang="ko-KR" altLang="en-US" dirty="0" err="1" smtClean="0"/>
              <a:t>희귀의약품법</a:t>
            </a:r>
            <a:r>
              <a:rPr lang="en-US" altLang="ko-KR" dirty="0" smtClean="0"/>
              <a:t>(Orphan Drug Act) </a:t>
            </a:r>
            <a:r>
              <a:rPr lang="ko-KR" altLang="en-US" dirty="0" smtClean="0"/>
              <a:t>등의 조치를 취하고 있으나 </a:t>
            </a:r>
            <a:r>
              <a:rPr lang="ko-KR" altLang="en-US" dirty="0" smtClean="0">
                <a:solidFill>
                  <a:srgbClr val="FF0000"/>
                </a:solidFill>
              </a:rPr>
              <a:t>법안 자체의 한계로 인해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약가를</a:t>
            </a:r>
            <a:r>
              <a:rPr lang="ko-KR" altLang="en-US" dirty="0" smtClean="0"/>
              <a:t> 낮추지는 못하고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>
                <a:solidFill>
                  <a:srgbClr val="FF0000"/>
                </a:solidFill>
              </a:rPr>
              <a:t>공공제약사가 희귀의약품을 개발 및 생산하게 </a:t>
            </a:r>
            <a:r>
              <a:rPr lang="ko-KR" altLang="en-US" dirty="0" smtClean="0"/>
              <a:t>한다면 </a:t>
            </a:r>
            <a:r>
              <a:rPr lang="ko-KR" altLang="en-US" dirty="0" err="1" smtClean="0"/>
              <a:t>약가를</a:t>
            </a:r>
            <a:r>
              <a:rPr lang="ko-KR" altLang="en-US" dirty="0" smtClean="0"/>
              <a:t> 낮추는 한편 전 세계의 </a:t>
            </a:r>
            <a:r>
              <a:rPr lang="ko-KR" altLang="en-US" dirty="0" err="1" smtClean="0"/>
              <a:t>희귀질환자들에게도</a:t>
            </a:r>
            <a:r>
              <a:rPr lang="ko-KR" altLang="en-US" dirty="0" smtClean="0"/>
              <a:t> 빛이 될 수 있을 것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약가협상</a:t>
            </a:r>
            <a:r>
              <a:rPr lang="ko-KR" altLang="en-US" dirty="0" smtClean="0"/>
              <a:t> 공급중단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특허약</a:t>
            </a:r>
            <a:r>
              <a:rPr lang="ko-KR" altLang="en-US" dirty="0" smtClean="0"/>
              <a:t> 생산 강제실시 강제실시 </a:t>
            </a:r>
            <a:r>
              <a:rPr lang="ko-KR" altLang="en-US" dirty="0" err="1" smtClean="0"/>
              <a:t>협상권</a:t>
            </a:r>
            <a:endParaRPr lang="en-US" altLang="ko-KR" dirty="0" smtClean="0"/>
          </a:p>
          <a:p>
            <a:r>
              <a:rPr lang="ko-KR" altLang="en-US" dirty="0" smtClean="0"/>
              <a:t>병행수입 등 </a:t>
            </a:r>
            <a:endParaRPr lang="en-US" altLang="ko-KR" dirty="0" smtClean="0"/>
          </a:p>
          <a:p>
            <a:r>
              <a:rPr lang="ko-KR" altLang="en-US" dirty="0" err="1" smtClean="0"/>
              <a:t>글리벡이나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푸제온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솔리리스</a:t>
            </a:r>
            <a:r>
              <a:rPr lang="ko-KR" altLang="en-US" dirty="0" smtClean="0"/>
              <a:t> 등 초고가 희귀약제의 </a:t>
            </a:r>
            <a:r>
              <a:rPr lang="ko-KR" altLang="en-US" dirty="0" err="1" smtClean="0">
                <a:solidFill>
                  <a:srgbClr val="FF0000"/>
                </a:solidFill>
              </a:rPr>
              <a:t>약가협상이</a:t>
            </a:r>
            <a:r>
              <a:rPr lang="ko-KR" altLang="en-US" dirty="0" smtClean="0">
                <a:solidFill>
                  <a:srgbClr val="FF0000"/>
                </a:solidFill>
              </a:rPr>
              <a:t> 결렬되는 주원인은 가격 문제로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이 같은 사유가 전체 결렬의 </a:t>
            </a:r>
            <a:r>
              <a:rPr lang="en-US" altLang="ko-KR" dirty="0" smtClean="0"/>
              <a:t>49.1%</a:t>
            </a:r>
            <a:r>
              <a:rPr lang="ko-KR" altLang="en-US" dirty="0" smtClean="0"/>
              <a:t>에 달하고 있다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생산과 공급의 공공성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보험공단입장</a:t>
            </a:r>
            <a:endParaRPr lang="en-US" altLang="ko-KR" dirty="0" smtClean="0"/>
          </a:p>
          <a:p>
            <a:r>
              <a:rPr lang="ko-KR" altLang="en-US" dirty="0" smtClean="0"/>
              <a:t>생산 공급 유통 모두 민간이 맡아</a:t>
            </a:r>
            <a:endParaRPr lang="en-US" altLang="ko-KR" dirty="0" smtClean="0"/>
          </a:p>
          <a:p>
            <a:r>
              <a:rPr lang="ko-KR" altLang="en-US" dirty="0" smtClean="0"/>
              <a:t>정부의 개입 여지 약함</a:t>
            </a:r>
            <a:endParaRPr lang="en-US" altLang="ko-KR" dirty="0" smtClean="0"/>
          </a:p>
          <a:p>
            <a:r>
              <a:rPr lang="en-US" altLang="ko-KR" dirty="0" smtClean="0"/>
              <a:t>2010</a:t>
            </a:r>
            <a:r>
              <a:rPr lang="ko-KR" altLang="en-US" dirty="0" smtClean="0"/>
              <a:t>년 건강보험 재정에서 지출된 </a:t>
            </a:r>
            <a:r>
              <a:rPr lang="ko-KR" altLang="en-US" dirty="0" err="1" smtClean="0"/>
              <a:t>약가는</a:t>
            </a:r>
            <a:r>
              <a:rPr lang="ko-KR" altLang="en-US" dirty="0" smtClean="0"/>
              <a:t> </a:t>
            </a:r>
            <a:r>
              <a:rPr lang="en-US" altLang="ko-KR" dirty="0" smtClean="0"/>
              <a:t>12</a:t>
            </a:r>
            <a:r>
              <a:rPr lang="ko-KR" altLang="en-US" dirty="0" smtClean="0"/>
              <a:t>조</a:t>
            </a:r>
            <a:r>
              <a:rPr lang="en-US" altLang="ko-KR" dirty="0" smtClean="0"/>
              <a:t>7</a:t>
            </a:r>
            <a:r>
              <a:rPr lang="ko-KR" altLang="en-US" dirty="0" smtClean="0"/>
              <a:t>천</a:t>
            </a:r>
            <a:r>
              <a:rPr lang="en-US" altLang="ko-KR" dirty="0" smtClean="0"/>
              <a:t>694</a:t>
            </a:r>
            <a:r>
              <a:rPr lang="ko-KR" altLang="en-US" dirty="0" smtClean="0"/>
              <a:t>억 원으로 건강보험 총 진료비의 </a:t>
            </a:r>
            <a:r>
              <a:rPr lang="en-US" altLang="ko-KR" dirty="0" smtClean="0">
                <a:solidFill>
                  <a:srgbClr val="FF0000"/>
                </a:solidFill>
              </a:rPr>
              <a:t>29.3%</a:t>
            </a:r>
            <a:r>
              <a:rPr lang="ko-KR" altLang="en-US" dirty="0" smtClean="0">
                <a:solidFill>
                  <a:srgbClr val="FF0000"/>
                </a:solidFill>
              </a:rPr>
              <a:t>를 차지하는데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이는 </a:t>
            </a:r>
            <a:r>
              <a:rPr lang="en-US" altLang="ko-KR" dirty="0" smtClean="0"/>
              <a:t>10%</a:t>
            </a:r>
            <a:r>
              <a:rPr lang="ko-KR" altLang="en-US" dirty="0" smtClean="0"/>
              <a:t>대 후반인 선진국에 비해 높은 수준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일부 </a:t>
            </a:r>
            <a:r>
              <a:rPr lang="ko-KR" altLang="en-US" dirty="0" err="1" smtClean="0"/>
              <a:t>다국적사들은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약가가</a:t>
            </a:r>
            <a:r>
              <a:rPr lang="ko-KR" altLang="en-US" dirty="0" smtClean="0"/>
              <a:t> 마음에 들지 않는다고 의약품 공급 자체를 거부하는 사례들이 종종 발생하고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그러면 울며 겨자 먹기로 제약사가 요구하는 대로 들어줄 수 밖에 없다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이는 우리나라 의료보험 재정의 주요 적자 요인 중 하나다</a:t>
            </a:r>
            <a:r>
              <a:rPr lang="en-US" altLang="ko-KR" dirty="0" smtClean="0"/>
              <a:t>. </a:t>
            </a:r>
            <a:r>
              <a:rPr lang="ko-KR" altLang="en-US" dirty="0" smtClean="0">
                <a:solidFill>
                  <a:srgbClr val="FF0000"/>
                </a:solidFill>
              </a:rPr>
              <a:t>태국에는 국영제약사가 있어서 </a:t>
            </a:r>
            <a:r>
              <a:rPr lang="ko-KR" altLang="en-US" dirty="0" smtClean="0"/>
              <a:t>에이즈치료제로 쓰는 </a:t>
            </a:r>
            <a:r>
              <a:rPr lang="ko-KR" altLang="en-US" dirty="0" err="1" smtClean="0"/>
              <a:t>애보트의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칼렉트라에</a:t>
            </a:r>
            <a:r>
              <a:rPr lang="ko-KR" altLang="en-US" dirty="0" smtClean="0"/>
              <a:t> 대해 강제실시를 시행해서 </a:t>
            </a:r>
            <a:r>
              <a:rPr lang="ko-KR" altLang="en-US" dirty="0" smtClean="0">
                <a:solidFill>
                  <a:srgbClr val="FF0000"/>
                </a:solidFill>
              </a:rPr>
              <a:t>가격을 </a:t>
            </a:r>
            <a:r>
              <a:rPr lang="en-US" altLang="ko-KR" dirty="0" smtClean="0">
                <a:solidFill>
                  <a:srgbClr val="FF0000"/>
                </a:solidFill>
              </a:rPr>
              <a:t>1/10 </a:t>
            </a:r>
            <a:r>
              <a:rPr lang="ko-KR" altLang="en-US" dirty="0" smtClean="0">
                <a:solidFill>
                  <a:srgbClr val="FF0000"/>
                </a:solidFill>
              </a:rPr>
              <a:t>이하로 내려 공급할 수 있었다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필수예방백신 직접 생산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춘천 바이오산업진흥원 </a:t>
            </a:r>
            <a:r>
              <a:rPr lang="en-US" altLang="ko-KR" dirty="0" smtClean="0"/>
              <a:t>; </a:t>
            </a:r>
            <a:r>
              <a:rPr lang="ko-KR" altLang="en-US" dirty="0" smtClean="0"/>
              <a:t>공공시설로 활용 가능 </a:t>
            </a:r>
            <a:endParaRPr lang="en-US" altLang="ko-KR" dirty="0" smtClean="0"/>
          </a:p>
          <a:p>
            <a:r>
              <a:rPr lang="ko-KR" altLang="en-US" dirty="0" smtClean="0"/>
              <a:t>전남 화순 생물의약품연구센터 </a:t>
            </a:r>
            <a:r>
              <a:rPr lang="en-US" altLang="ko-KR" dirty="0" smtClean="0"/>
              <a:t>;</a:t>
            </a:r>
            <a:r>
              <a:rPr lang="ko-KR" altLang="en-US" dirty="0" smtClean="0"/>
              <a:t> 지난 </a:t>
            </a:r>
            <a:r>
              <a:rPr lang="en-US" altLang="ko-KR" dirty="0" smtClean="0"/>
              <a:t>2009</a:t>
            </a:r>
            <a:r>
              <a:rPr lang="ko-KR" altLang="en-US" dirty="0" smtClean="0"/>
              <a:t>년 </a:t>
            </a:r>
            <a:r>
              <a:rPr lang="ko-KR" altLang="en-US" dirty="0" err="1" smtClean="0"/>
              <a:t>신종플루</a:t>
            </a:r>
            <a:r>
              <a:rPr lang="ko-KR" altLang="en-US" dirty="0" smtClean="0"/>
              <a:t> 사태가 발발한 이후 민간 제약회사인 녹십자에 백신 생산을 맡겨 예방접종을 실시할 수 있었으나 백신 생산의 시기가 늦은 것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물량이 제때에 확보되지 못한 것 지적</a:t>
            </a:r>
            <a:r>
              <a:rPr lang="en-US" altLang="ko-KR" dirty="0" smtClean="0"/>
              <a:t> </a:t>
            </a:r>
          </a:p>
          <a:p>
            <a:r>
              <a:rPr lang="ko-KR" altLang="en-US" dirty="0" err="1" smtClean="0"/>
              <a:t>신종플루</a:t>
            </a:r>
            <a:r>
              <a:rPr lang="ko-KR" altLang="en-US" dirty="0" smtClean="0"/>
              <a:t> 백신을 생산하는 전초기지 역할을 한 녹십자의 전남 화순 공장은 </a:t>
            </a:r>
            <a:r>
              <a:rPr lang="en-US" altLang="ko-KR" dirty="0" smtClean="0"/>
              <a:t>2000</a:t>
            </a:r>
            <a:r>
              <a:rPr lang="ko-KR" altLang="en-US" dirty="0" smtClean="0"/>
              <a:t>년대 초 홍역 창궐 이후 백신 확보의 필요성 절감 뒤 </a:t>
            </a:r>
            <a:r>
              <a:rPr lang="en-US" altLang="ko-KR" dirty="0" smtClean="0"/>
              <a:t>162</a:t>
            </a:r>
            <a:r>
              <a:rPr lang="ko-KR" altLang="en-US" dirty="0" smtClean="0"/>
              <a:t>억의 정부예산 투입 건설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팬더믹대비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10000"/>
          </a:bodyPr>
          <a:lstStyle/>
          <a:p>
            <a:r>
              <a:rPr lang="ko-KR" altLang="en-US" dirty="0" err="1" smtClean="0">
                <a:solidFill>
                  <a:srgbClr val="FF0000"/>
                </a:solidFill>
              </a:rPr>
              <a:t>신종플루</a:t>
            </a:r>
            <a:r>
              <a:rPr lang="en-US" altLang="ko-KR" dirty="0" smtClean="0">
                <a:solidFill>
                  <a:srgbClr val="FF0000"/>
                </a:solidFill>
              </a:rPr>
              <a:t>,</a:t>
            </a:r>
            <a:r>
              <a:rPr lang="ko-KR" altLang="en-US" dirty="0" smtClean="0">
                <a:solidFill>
                  <a:srgbClr val="FF0000"/>
                </a:solidFill>
              </a:rPr>
              <a:t> 조류독감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err="1" smtClean="0">
                <a:solidFill>
                  <a:srgbClr val="FF0000"/>
                </a:solidFill>
              </a:rPr>
              <a:t>탄저균</a:t>
            </a:r>
            <a:r>
              <a:rPr lang="ko-KR" altLang="en-US" dirty="0" smtClean="0">
                <a:solidFill>
                  <a:srgbClr val="FF0000"/>
                </a:solidFill>
              </a:rPr>
              <a:t> 공포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smtClean="0"/>
              <a:t>핵발전소 재난 </a:t>
            </a:r>
            <a:endParaRPr lang="en-US" altLang="ko-KR" dirty="0" smtClean="0"/>
          </a:p>
          <a:p>
            <a:r>
              <a:rPr lang="ko-KR" altLang="en-US" dirty="0" err="1" smtClean="0"/>
              <a:t>신종플루</a:t>
            </a:r>
            <a:r>
              <a:rPr lang="ko-KR" altLang="en-US" dirty="0" smtClean="0"/>
              <a:t> 유행 때 의약품 부족 사태나 일본의 </a:t>
            </a:r>
            <a:r>
              <a:rPr lang="ko-KR" altLang="en-US" dirty="0" err="1" smtClean="0"/>
              <a:t>후쿠시마원전</a:t>
            </a:r>
            <a:r>
              <a:rPr lang="ko-KR" altLang="en-US" dirty="0" smtClean="0"/>
              <a:t> 방사능 누출사고 때 일어난 </a:t>
            </a:r>
            <a:r>
              <a:rPr lang="ko-KR" altLang="en-US" dirty="0" smtClean="0">
                <a:solidFill>
                  <a:srgbClr val="FF0000"/>
                </a:solidFill>
              </a:rPr>
              <a:t>방사능 노출 공포</a:t>
            </a:r>
            <a:r>
              <a:rPr lang="en-US" altLang="ko-KR" dirty="0" smtClean="0">
                <a:solidFill>
                  <a:srgbClr val="FF0000"/>
                </a:solidFill>
              </a:rPr>
              <a:t>. </a:t>
            </a:r>
          </a:p>
          <a:p>
            <a:r>
              <a:rPr lang="ko-KR" altLang="en-US" dirty="0" err="1" smtClean="0"/>
              <a:t>신종플루가</a:t>
            </a:r>
            <a:r>
              <a:rPr lang="ko-KR" altLang="en-US" dirty="0" smtClean="0"/>
              <a:t> 폭발적으로 번지자 유일한 의약품인 </a:t>
            </a:r>
            <a:r>
              <a:rPr lang="ko-KR" altLang="en-US" dirty="0" err="1" smtClean="0"/>
              <a:t>타미플루와</a:t>
            </a:r>
            <a:r>
              <a:rPr lang="ko-KR" altLang="en-US" dirty="0" smtClean="0"/>
              <a:t> 예방백신이 한 다국적 제약사의 독점 공급 때문에 원활하지 못하자 강제실시 고려</a:t>
            </a:r>
            <a:endParaRPr lang="en-US" altLang="ko-KR" dirty="0" smtClean="0"/>
          </a:p>
          <a:p>
            <a:r>
              <a:rPr lang="ko-KR" altLang="en-US" dirty="0" smtClean="0"/>
              <a:t>진행과정에서 시스템 자체가 민간에 맡겨져 있는 한계 때문에 국영제약사의 필요성 대두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ODA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우리나라의 </a:t>
            </a:r>
            <a:r>
              <a:rPr lang="en-US" altLang="ko-KR" dirty="0" smtClean="0"/>
              <a:t>ODA </a:t>
            </a:r>
            <a:r>
              <a:rPr lang="ko-KR" altLang="en-US" dirty="0" smtClean="0"/>
              <a:t>사업비는 약 </a:t>
            </a:r>
            <a:r>
              <a:rPr lang="en-US" altLang="ko-KR" dirty="0" smtClean="0"/>
              <a:t>2</a:t>
            </a:r>
            <a:r>
              <a:rPr lang="ko-KR" altLang="en-US" dirty="0" smtClean="0"/>
              <a:t>조원대</a:t>
            </a:r>
            <a:r>
              <a:rPr lang="en-US" altLang="ko-KR" dirty="0" smtClean="0"/>
              <a:t>(GNI </a:t>
            </a:r>
            <a:r>
              <a:rPr lang="ko-KR" altLang="en-US" dirty="0" smtClean="0"/>
              <a:t>대비 비율 </a:t>
            </a:r>
            <a:r>
              <a:rPr lang="en-US" altLang="ko-KR" dirty="0" smtClean="0"/>
              <a:t>0.15%) </a:t>
            </a:r>
            <a:r>
              <a:rPr lang="ko-KR" altLang="en-US" dirty="0" smtClean="0"/>
              <a:t>규모이나 점검 결과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소규모 기금이 많고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기관간 협의가 부족하여 </a:t>
            </a:r>
            <a:r>
              <a:rPr lang="ko-KR" altLang="en-US" dirty="0" err="1" smtClean="0"/>
              <a:t>백화점식</a:t>
            </a:r>
            <a:r>
              <a:rPr lang="ko-KR" altLang="en-US" dirty="0" smtClean="0"/>
              <a:t> 단발성 소액사업 지원이 많아 기금간 중복 등이 발생할 가능성이 높은 것으로 평가</a:t>
            </a:r>
            <a:endParaRPr lang="en-US" altLang="ko-KR" dirty="0" smtClean="0"/>
          </a:p>
          <a:p>
            <a:r>
              <a:rPr lang="ko-KR" altLang="en-US" dirty="0" err="1" smtClean="0">
                <a:solidFill>
                  <a:srgbClr val="FF0000"/>
                </a:solidFill>
              </a:rPr>
              <a:t>니글레트디지즈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</a:rPr>
              <a:t>R&amp;D</a:t>
            </a:r>
          </a:p>
          <a:p>
            <a:r>
              <a:rPr lang="ko-KR" altLang="en-US" dirty="0" smtClean="0">
                <a:solidFill>
                  <a:srgbClr val="FF0000"/>
                </a:solidFill>
              </a:rPr>
              <a:t>공공연구 개발센터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smtClean="0">
                <a:solidFill>
                  <a:srgbClr val="FF0000"/>
                </a:solidFill>
              </a:rPr>
              <a:t>북한지</a:t>
            </a:r>
            <a:r>
              <a:rPr lang="ko-KR" altLang="en-US" dirty="0">
                <a:solidFill>
                  <a:srgbClr val="FF0000"/>
                </a:solidFill>
              </a:rPr>
              <a:t>원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수여국에서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공여국으로</a:t>
            </a:r>
            <a:r>
              <a:rPr lang="ko-KR" altLang="en-US" dirty="0" smtClean="0"/>
              <a:t> 전환된 우리가 공공제약사를 통해 </a:t>
            </a:r>
            <a:r>
              <a:rPr lang="ko-KR" altLang="en-US" dirty="0" smtClean="0">
                <a:solidFill>
                  <a:srgbClr val="FF0000"/>
                </a:solidFill>
              </a:rPr>
              <a:t>한 해에도 수백만의 사람들이 죽어가는 소위 소외열대질환</a:t>
            </a:r>
            <a:r>
              <a:rPr lang="en-US" altLang="ko-KR" dirty="0" smtClean="0"/>
              <a:t>(NTD, Neglected Tropical Disease, </a:t>
            </a:r>
            <a:r>
              <a:rPr lang="ko-KR" altLang="en-US" dirty="0" err="1" smtClean="0"/>
              <a:t>수면병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장티푸스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말라리아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주혈흡충 등의 아프리카 소외지역에서 주로 발생하는 질환</a:t>
            </a:r>
            <a:r>
              <a:rPr lang="en-US" altLang="ko-KR" dirty="0" smtClean="0"/>
              <a:t>)'</a:t>
            </a:r>
            <a:r>
              <a:rPr lang="ko-KR" altLang="en-US" dirty="0" smtClean="0"/>
              <a:t>을 위한 연구개발을 한다면 이른바 우리의 국격</a:t>
            </a:r>
            <a:r>
              <a:rPr lang="en-US" altLang="ko-KR" dirty="0" smtClean="0"/>
              <a:t>(?)</a:t>
            </a:r>
            <a:r>
              <a:rPr lang="ko-KR" altLang="en-US" dirty="0" smtClean="0"/>
              <a:t>을 높일 수 있는 좋은 기회가 될 것이다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이에 대한 좋은 예로 주요 소외열대질환 중 하나인 </a:t>
            </a:r>
            <a:r>
              <a:rPr lang="ko-KR" altLang="en-US" dirty="0" err="1" smtClean="0"/>
              <a:t>샤가스병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Chagas</a:t>
            </a:r>
            <a:r>
              <a:rPr lang="en-US" altLang="ko-KR" dirty="0" smtClean="0"/>
              <a:t> disease)</a:t>
            </a:r>
            <a:r>
              <a:rPr lang="ko-KR" altLang="en-US" dirty="0" smtClean="0"/>
              <a:t>과 브라질의 공공제약사인 라페페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Lafepe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관계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샤가스병은</a:t>
            </a:r>
            <a:r>
              <a:rPr lang="ko-KR" altLang="en-US" dirty="0" smtClean="0"/>
              <a:t> 흡혈빈대를 매개로 감염</a:t>
            </a:r>
            <a:r>
              <a:rPr lang="en-US" altLang="ko-KR" dirty="0" smtClean="0"/>
              <a:t>,</a:t>
            </a:r>
            <a:r>
              <a:rPr lang="ko-KR" altLang="en-US" dirty="0" smtClean="0"/>
              <a:t> 만성 </a:t>
            </a:r>
            <a:r>
              <a:rPr lang="ko-KR" altLang="en-US" dirty="0" err="1" smtClean="0"/>
              <a:t>감염기에</a:t>
            </a:r>
            <a:r>
              <a:rPr lang="ko-KR" altLang="en-US" dirty="0" smtClean="0"/>
              <a:t> 심장병 및 창자 기형 등의 증세 나타나는 질병</a:t>
            </a:r>
            <a:r>
              <a:rPr lang="en-US" altLang="ko-KR" dirty="0" smtClean="0"/>
              <a:t>. </a:t>
            </a:r>
          </a:p>
          <a:p>
            <a:r>
              <a:rPr lang="ko-KR" altLang="en-US" dirty="0" err="1" smtClean="0"/>
              <a:t>샤가스병의</a:t>
            </a:r>
            <a:r>
              <a:rPr lang="ko-KR" altLang="en-US" dirty="0" smtClean="0"/>
              <a:t> 감염자 수는 남미지역에서만 </a:t>
            </a:r>
            <a:r>
              <a:rPr lang="en-US" altLang="ko-KR" dirty="0" smtClean="0"/>
              <a:t>1000</a:t>
            </a:r>
            <a:r>
              <a:rPr lang="ko-KR" altLang="en-US" dirty="0" smtClean="0"/>
              <a:t>만 명 정도로 추정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적절한 치료제가 없어 감염 경로 차단 등 예방책에만 집중</a:t>
            </a:r>
            <a:endParaRPr lang="en-US" altLang="ko-KR" dirty="0" smtClean="0"/>
          </a:p>
          <a:p>
            <a:r>
              <a:rPr lang="ko-KR" altLang="en-US" dirty="0" smtClean="0"/>
              <a:t>그나마 치료제로 쓰이고 있는 것이 </a:t>
            </a:r>
            <a:r>
              <a:rPr lang="en-US" altLang="ko-KR" dirty="0" err="1" smtClean="0"/>
              <a:t>Benznidazole</a:t>
            </a:r>
            <a:r>
              <a:rPr lang="ko-KR" altLang="en-US" dirty="0" smtClean="0"/>
              <a:t>인데 라페페가 세계 유일 생산 제약사</a:t>
            </a:r>
            <a:r>
              <a:rPr lang="en-US" altLang="ko-KR" dirty="0" smtClean="0"/>
              <a:t>. </a:t>
            </a:r>
          </a:p>
          <a:p>
            <a:r>
              <a:rPr lang="ko-KR" altLang="en-US" dirty="0" err="1" smtClean="0">
                <a:solidFill>
                  <a:srgbClr val="FF0000"/>
                </a:solidFill>
              </a:rPr>
              <a:t>라페페는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 err="1" smtClean="0">
                <a:solidFill>
                  <a:srgbClr val="FF0000"/>
                </a:solidFill>
              </a:rPr>
              <a:t>로슈</a:t>
            </a:r>
            <a:r>
              <a:rPr lang="en-US" altLang="ko-KR" dirty="0" smtClean="0">
                <a:solidFill>
                  <a:srgbClr val="FF0000"/>
                </a:solidFill>
              </a:rPr>
              <a:t>Roche</a:t>
            </a:r>
            <a:r>
              <a:rPr lang="ko-KR" altLang="en-US" dirty="0" smtClean="0">
                <a:solidFill>
                  <a:srgbClr val="FF0000"/>
                </a:solidFill>
              </a:rPr>
              <a:t>가 수지가 맞지 않는다고 생산을 포기한 이후 </a:t>
            </a:r>
            <a:r>
              <a:rPr lang="en-US" altLang="ko-KR" dirty="0" smtClean="0">
                <a:solidFill>
                  <a:srgbClr val="FF0000"/>
                </a:solidFill>
              </a:rPr>
              <a:t>2004</a:t>
            </a:r>
            <a:r>
              <a:rPr lang="ko-KR" altLang="en-US" dirty="0" smtClean="0">
                <a:solidFill>
                  <a:srgbClr val="FF0000"/>
                </a:solidFill>
              </a:rPr>
              <a:t>년부터 독점적으로 </a:t>
            </a:r>
            <a:r>
              <a:rPr lang="ko-KR" altLang="en-US" dirty="0" err="1" smtClean="0">
                <a:solidFill>
                  <a:srgbClr val="FF0000"/>
                </a:solidFill>
              </a:rPr>
              <a:t>벤즈니다졸을</a:t>
            </a:r>
            <a:r>
              <a:rPr lang="ko-KR" altLang="en-US" dirty="0" smtClean="0">
                <a:solidFill>
                  <a:srgbClr val="FF0000"/>
                </a:solidFill>
              </a:rPr>
              <a:t> 공급하고 </a:t>
            </a:r>
            <a:r>
              <a:rPr lang="ko-KR" altLang="en-US" dirty="0" smtClean="0"/>
              <a:t>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국영제약회사는 아니지만 개발도상국의 소외질환에 대한 치료제를 공급하는 역할을 하고 있는 공공적 성격의 비영리 단체인 </a:t>
            </a:r>
            <a:r>
              <a:rPr lang="ko-KR" altLang="en-US" dirty="0" err="1" smtClean="0">
                <a:solidFill>
                  <a:srgbClr val="FF0000"/>
                </a:solidFill>
              </a:rPr>
              <a:t>원월드헬스</a:t>
            </a:r>
            <a:r>
              <a:rPr lang="en-US" altLang="ko-KR" dirty="0" smtClean="0">
                <a:solidFill>
                  <a:srgbClr val="FF0000"/>
                </a:solidFill>
              </a:rPr>
              <a:t>(</a:t>
            </a:r>
            <a:r>
              <a:rPr lang="en-US" altLang="ko-KR" dirty="0" err="1" smtClean="0">
                <a:solidFill>
                  <a:srgbClr val="FF0000"/>
                </a:solidFill>
              </a:rPr>
              <a:t>OneWorld</a:t>
            </a:r>
            <a:r>
              <a:rPr lang="en-US" altLang="ko-KR" dirty="0" smtClean="0">
                <a:solidFill>
                  <a:srgbClr val="FF0000"/>
                </a:solidFill>
              </a:rPr>
              <a:t> Health)</a:t>
            </a:r>
            <a:r>
              <a:rPr lang="ko-KR" altLang="en-US" dirty="0" smtClean="0">
                <a:solidFill>
                  <a:srgbClr val="FF0000"/>
                </a:solidFill>
              </a:rPr>
              <a:t>의 사례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smtClean="0"/>
              <a:t>일종의 사회적 기업으로서 빌 앤 멜린다 </a:t>
            </a:r>
            <a:r>
              <a:rPr lang="ko-KR" altLang="en-US" dirty="0" err="1" smtClean="0"/>
              <a:t>게이츠</a:t>
            </a:r>
            <a:r>
              <a:rPr lang="ko-KR" altLang="en-US" dirty="0" smtClean="0"/>
              <a:t> 재단과 영국 정부 등지에서 자금을 지원받아 콜레라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말라리아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리슈만편모충증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연충증</a:t>
            </a:r>
            <a:r>
              <a:rPr lang="ko-KR" altLang="en-US" dirty="0" smtClean="0"/>
              <a:t> 등에 대한 의약품 연구개발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국가에서 직접 소유하고 운영하는 형태가 아니라도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정부에서 출연 위와 같은 업무 수행하는 비영리조직의 형태로 공공제약사의 가능성을 생각해 볼 수 있을 것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원활한 의약품 공급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수익성 악화로 공급 중단</a:t>
            </a:r>
            <a:endParaRPr lang="en-US" altLang="ko-KR" dirty="0" smtClean="0"/>
          </a:p>
          <a:p>
            <a:r>
              <a:rPr lang="ko-KR" altLang="en-US" dirty="0" smtClean="0"/>
              <a:t>너무 싸다 생산 못한다</a:t>
            </a:r>
            <a:endParaRPr lang="en-US" altLang="ko-KR" dirty="0" smtClean="0"/>
          </a:p>
          <a:p>
            <a:r>
              <a:rPr lang="ko-KR" altLang="en-US" dirty="0" smtClean="0"/>
              <a:t>영리를 추구하는 민간 업체들은 </a:t>
            </a:r>
            <a:r>
              <a:rPr lang="ko-KR" altLang="en-US" dirty="0" smtClean="0">
                <a:solidFill>
                  <a:srgbClr val="FF0000"/>
                </a:solidFill>
              </a:rPr>
              <a:t>채산성을 이유로 생산을 포기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smtClean="0"/>
              <a:t>현재 이를 막을 수 있는 방법은 지속적인 </a:t>
            </a:r>
            <a:r>
              <a:rPr lang="ko-KR" altLang="en-US" dirty="0" err="1" smtClean="0"/>
              <a:t>약가인상뿐이라는</a:t>
            </a:r>
            <a:r>
              <a:rPr lang="ko-KR" altLang="en-US" dirty="0" smtClean="0"/>
              <a:t> 것이 맹점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2010</a:t>
            </a:r>
            <a:r>
              <a:rPr lang="ko-KR" altLang="en-US" dirty="0" smtClean="0"/>
              <a:t>년 이후 장기 품절인 대표적인 약으로 안과에서 </a:t>
            </a:r>
            <a:r>
              <a:rPr lang="ko-KR" altLang="en-US" dirty="0" err="1" smtClean="0"/>
              <a:t>안압조절에</a:t>
            </a:r>
            <a:r>
              <a:rPr lang="ko-KR" altLang="en-US" dirty="0" smtClean="0"/>
              <a:t> 주로 쓰는 </a:t>
            </a:r>
            <a:r>
              <a:rPr lang="ko-KR" altLang="en-US" dirty="0" err="1" smtClean="0"/>
              <a:t>다이아막스정이</a:t>
            </a:r>
            <a:r>
              <a:rPr lang="ko-KR" altLang="en-US" dirty="0" smtClean="0"/>
              <a:t>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얼마 전부터는 또 </a:t>
            </a:r>
            <a:r>
              <a:rPr lang="ko-KR" altLang="en-US" dirty="0" err="1" smtClean="0"/>
              <a:t>포러스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안연고가</a:t>
            </a:r>
            <a:r>
              <a:rPr lang="ko-KR" altLang="en-US" dirty="0" smtClean="0"/>
              <a:t> 품절이다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백내장에 쓰는 비교적 저렴한 약인 </a:t>
            </a:r>
            <a:r>
              <a:rPr lang="ko-KR" altLang="en-US" dirty="0" err="1" smtClean="0"/>
              <a:t>가리유니도</a:t>
            </a:r>
            <a:r>
              <a:rPr lang="ko-KR" altLang="en-US" dirty="0" smtClean="0"/>
              <a:t> 공급이 불안하다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싼 가격의 백내장 치료 안약인 </a:t>
            </a:r>
            <a:r>
              <a:rPr lang="ko-KR" altLang="en-US" dirty="0" err="1" smtClean="0"/>
              <a:t>카타딘은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사라진지</a:t>
            </a:r>
            <a:r>
              <a:rPr lang="ko-KR" altLang="en-US" dirty="0" smtClean="0"/>
              <a:t> 이미 오래다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표</a:t>
            </a:r>
            <a:r>
              <a:rPr lang="en-US" altLang="ko-KR" dirty="0" smtClean="0"/>
              <a:t>1. </a:t>
            </a:r>
            <a:r>
              <a:rPr lang="ko-KR" altLang="en-US" dirty="0" smtClean="0"/>
              <a:t>잦은 품절 의약품 품목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----------------------------------------------</a:t>
            </a:r>
          </a:p>
          <a:p>
            <a:r>
              <a:rPr lang="ko-KR" altLang="en-US" dirty="0" err="1" smtClean="0"/>
              <a:t>다이아막스정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에스케이</a:t>
            </a:r>
            <a:r>
              <a:rPr lang="ko-KR" altLang="en-US" dirty="0" smtClean="0"/>
              <a:t> </a:t>
            </a:r>
            <a:r>
              <a:rPr lang="en-US" altLang="ko-KR" dirty="0" smtClean="0"/>
              <a:t>94</a:t>
            </a:r>
            <a:r>
              <a:rPr lang="ko-KR" altLang="en-US" dirty="0" smtClean="0"/>
              <a:t>원</a:t>
            </a:r>
            <a:r>
              <a:rPr lang="en-US" altLang="ko-KR" dirty="0" smtClean="0"/>
              <a:t>/</a:t>
            </a:r>
            <a:r>
              <a:rPr lang="ko-KR" altLang="en-US" dirty="0" smtClean="0"/>
              <a:t>정 </a:t>
            </a:r>
            <a:r>
              <a:rPr lang="ko-KR" altLang="en-US" dirty="0" err="1" smtClean="0"/>
              <a:t>안압조절</a:t>
            </a:r>
            <a:r>
              <a:rPr lang="ko-KR" altLang="en-US" dirty="0" smtClean="0"/>
              <a:t> </a:t>
            </a:r>
          </a:p>
          <a:p>
            <a:r>
              <a:rPr lang="ko-KR" altLang="en-US" dirty="0" err="1" smtClean="0"/>
              <a:t>포러스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안연고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삼일엘러간</a:t>
            </a:r>
            <a:r>
              <a:rPr lang="ko-KR" altLang="en-US" dirty="0" smtClean="0"/>
              <a:t> </a:t>
            </a:r>
            <a:r>
              <a:rPr lang="en-US" altLang="ko-KR" dirty="0" smtClean="0"/>
              <a:t>233/g </a:t>
            </a:r>
            <a:r>
              <a:rPr lang="ko-KR" altLang="en-US" dirty="0" smtClean="0"/>
              <a:t>소염</a:t>
            </a:r>
          </a:p>
          <a:p>
            <a:r>
              <a:rPr lang="ko-KR" altLang="en-US" dirty="0" err="1" smtClean="0"/>
              <a:t>가리유니</a:t>
            </a:r>
            <a:r>
              <a:rPr lang="ko-KR" altLang="en-US" dirty="0" smtClean="0"/>
              <a:t> 태준 </a:t>
            </a:r>
            <a:r>
              <a:rPr lang="en-US" altLang="ko-KR" dirty="0" smtClean="0"/>
              <a:t>112/ml </a:t>
            </a:r>
            <a:r>
              <a:rPr lang="ko-KR" altLang="en-US" dirty="0" smtClean="0"/>
              <a:t>백내장</a:t>
            </a:r>
          </a:p>
          <a:p>
            <a:r>
              <a:rPr lang="ko-KR" altLang="en-US" dirty="0" err="1" smtClean="0"/>
              <a:t>왈파</a:t>
            </a:r>
            <a:r>
              <a:rPr lang="en-US" altLang="ko-KR" dirty="0" smtClean="0"/>
              <a:t>2mg </a:t>
            </a:r>
            <a:r>
              <a:rPr lang="ko-KR" altLang="en-US" dirty="0" err="1" smtClean="0"/>
              <a:t>유나이티드</a:t>
            </a:r>
            <a:r>
              <a:rPr lang="ko-KR" altLang="en-US" dirty="0" smtClean="0"/>
              <a:t> </a:t>
            </a:r>
            <a:r>
              <a:rPr lang="en-US" altLang="ko-KR" dirty="0" smtClean="0"/>
              <a:t>30 </a:t>
            </a:r>
            <a:r>
              <a:rPr lang="ko-KR" altLang="en-US" dirty="0" err="1" smtClean="0"/>
              <a:t>항혈전</a:t>
            </a:r>
            <a:endParaRPr lang="ko-KR" altLang="en-US" dirty="0" smtClean="0"/>
          </a:p>
          <a:p>
            <a:r>
              <a:rPr lang="ko-KR" altLang="en-US" dirty="0" err="1" smtClean="0"/>
              <a:t>왈파</a:t>
            </a:r>
            <a:r>
              <a:rPr lang="en-US" altLang="ko-KR" dirty="0" smtClean="0"/>
              <a:t>5mg </a:t>
            </a:r>
            <a:r>
              <a:rPr lang="ko-KR" altLang="en-US" dirty="0" err="1" smtClean="0"/>
              <a:t>유나이티드</a:t>
            </a:r>
            <a:r>
              <a:rPr lang="ko-KR" altLang="en-US" dirty="0" smtClean="0"/>
              <a:t> </a:t>
            </a:r>
            <a:r>
              <a:rPr lang="en-US" altLang="ko-KR" dirty="0" smtClean="0"/>
              <a:t>57 </a:t>
            </a:r>
            <a:r>
              <a:rPr lang="ko-KR" altLang="en-US" dirty="0" err="1" smtClean="0"/>
              <a:t>항혈전</a:t>
            </a:r>
            <a:endParaRPr lang="en-US" altLang="ko-KR" dirty="0" smtClean="0"/>
          </a:p>
          <a:p>
            <a:r>
              <a:rPr lang="ko-KR" altLang="en-US" dirty="0" err="1" smtClean="0"/>
              <a:t>페니라민</a:t>
            </a:r>
            <a:r>
              <a:rPr lang="en-US" altLang="ko-KR" dirty="0" smtClean="0"/>
              <a:t>2mg </a:t>
            </a:r>
            <a:r>
              <a:rPr lang="ko-KR" altLang="en-US" dirty="0" smtClean="0"/>
              <a:t>유한 </a:t>
            </a:r>
            <a:r>
              <a:rPr lang="en-US" altLang="ko-KR" dirty="0" smtClean="0"/>
              <a:t>15 </a:t>
            </a:r>
            <a:r>
              <a:rPr lang="ko-KR" altLang="en-US" dirty="0" smtClean="0"/>
              <a:t>항히스타민</a:t>
            </a:r>
          </a:p>
          <a:p>
            <a:r>
              <a:rPr lang="en-US" altLang="ko-KR" dirty="0" smtClean="0"/>
              <a:t>-------------------------------------------------</a:t>
            </a:r>
          </a:p>
          <a:p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표</a:t>
            </a:r>
            <a:r>
              <a:rPr lang="en-US" altLang="ko-KR" dirty="0" smtClean="0"/>
              <a:t>. </a:t>
            </a:r>
            <a:r>
              <a:rPr lang="ko-KR" altLang="en-US" dirty="0" smtClean="0"/>
              <a:t>생산중단</a:t>
            </a:r>
            <a:r>
              <a:rPr lang="en-US" altLang="ko-KR" dirty="0" smtClean="0"/>
              <a:t>(</a:t>
            </a:r>
            <a:r>
              <a:rPr lang="ko-KR" altLang="en-US" dirty="0" smtClean="0"/>
              <a:t>예정</a:t>
            </a:r>
            <a:r>
              <a:rPr lang="en-US" altLang="ko-KR" dirty="0" smtClean="0"/>
              <a:t>) </a:t>
            </a:r>
            <a:r>
              <a:rPr lang="ko-KR" altLang="en-US" dirty="0" smtClean="0"/>
              <a:t>의약품 품목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62500" lnSpcReduction="20000"/>
          </a:bodyPr>
          <a:lstStyle/>
          <a:p>
            <a:r>
              <a:rPr lang="ko-KR" altLang="en-US" dirty="0" err="1" smtClean="0"/>
              <a:t>마이락스산</a:t>
            </a:r>
            <a:r>
              <a:rPr lang="ko-KR" altLang="en-US" dirty="0" smtClean="0"/>
              <a:t> 건일 </a:t>
            </a:r>
            <a:r>
              <a:rPr lang="en-US" altLang="ko-KR" dirty="0" smtClean="0"/>
              <a:t>20/g </a:t>
            </a:r>
            <a:r>
              <a:rPr lang="ko-KR" altLang="en-US" dirty="0" smtClean="0"/>
              <a:t>변비</a:t>
            </a:r>
          </a:p>
          <a:p>
            <a:r>
              <a:rPr lang="ko-KR" altLang="en-US" dirty="0" err="1" smtClean="0"/>
              <a:t>콜맥스연질캅셀</a:t>
            </a:r>
            <a:r>
              <a:rPr lang="ko-KR" altLang="en-US" dirty="0" smtClean="0"/>
              <a:t> 삼일 </a:t>
            </a:r>
            <a:r>
              <a:rPr lang="en-US" altLang="ko-KR" dirty="0" smtClean="0"/>
              <a:t>275 </a:t>
            </a:r>
            <a:r>
              <a:rPr lang="ko-KR" altLang="en-US" dirty="0" smtClean="0"/>
              <a:t>질염치료</a:t>
            </a:r>
          </a:p>
          <a:p>
            <a:r>
              <a:rPr lang="ko-KR" altLang="en-US" dirty="0" err="1" smtClean="0"/>
              <a:t>콜맥스질크림</a:t>
            </a:r>
            <a:r>
              <a:rPr lang="ko-KR" altLang="en-US" dirty="0" smtClean="0"/>
              <a:t> 삼일 </a:t>
            </a:r>
            <a:r>
              <a:rPr lang="en-US" altLang="ko-KR" dirty="0" smtClean="0"/>
              <a:t>183/g </a:t>
            </a:r>
            <a:r>
              <a:rPr lang="ko-KR" altLang="en-US" dirty="0" smtClean="0"/>
              <a:t>질염치료</a:t>
            </a:r>
          </a:p>
          <a:p>
            <a:r>
              <a:rPr lang="ko-KR" altLang="en-US" dirty="0" err="1" smtClean="0"/>
              <a:t>트리테이스플러스</a:t>
            </a:r>
            <a:r>
              <a:rPr lang="en-US" altLang="ko-KR" dirty="0" smtClean="0"/>
              <a:t>5/25 </a:t>
            </a:r>
            <a:r>
              <a:rPr lang="ko-KR" altLang="en-US" dirty="0" err="1" smtClean="0"/>
              <a:t>한독</a:t>
            </a:r>
            <a:r>
              <a:rPr lang="ko-KR" altLang="en-US" dirty="0" smtClean="0"/>
              <a:t> </a:t>
            </a:r>
            <a:r>
              <a:rPr lang="en-US" altLang="ko-KR" dirty="0" smtClean="0"/>
              <a:t>319 </a:t>
            </a:r>
            <a:r>
              <a:rPr lang="ko-KR" altLang="en-US" dirty="0" smtClean="0"/>
              <a:t>혈압</a:t>
            </a:r>
          </a:p>
          <a:p>
            <a:r>
              <a:rPr lang="ko-KR" altLang="en-US" dirty="0" err="1" smtClean="0"/>
              <a:t>후루덱스정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베링거인겔하임</a:t>
            </a:r>
            <a:r>
              <a:rPr lang="ko-KR" altLang="en-US" dirty="0" smtClean="0"/>
              <a:t> </a:t>
            </a:r>
            <a:r>
              <a:rPr lang="en-US" altLang="ko-KR" dirty="0" smtClean="0"/>
              <a:t>108</a:t>
            </a:r>
            <a:r>
              <a:rPr lang="ko-KR" altLang="en-US" dirty="0" smtClean="0"/>
              <a:t>원 혈압</a:t>
            </a:r>
          </a:p>
          <a:p>
            <a:r>
              <a:rPr lang="ko-KR" altLang="en-US" dirty="0" err="1" smtClean="0"/>
              <a:t>티에스정</a:t>
            </a:r>
            <a:r>
              <a:rPr lang="ko-KR" altLang="en-US" dirty="0" smtClean="0"/>
              <a:t> 한미 </a:t>
            </a:r>
            <a:r>
              <a:rPr lang="en-US" altLang="ko-KR" dirty="0" smtClean="0"/>
              <a:t>30 </a:t>
            </a:r>
            <a:r>
              <a:rPr lang="ko-KR" altLang="en-US" dirty="0" smtClean="0"/>
              <a:t>항생제</a:t>
            </a:r>
          </a:p>
          <a:p>
            <a:r>
              <a:rPr lang="ko-KR" altLang="en-US" dirty="0" err="1" smtClean="0"/>
              <a:t>카펠코트정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한국노바티스</a:t>
            </a:r>
            <a:r>
              <a:rPr lang="ko-KR" altLang="en-US" dirty="0" smtClean="0"/>
              <a:t> </a:t>
            </a:r>
            <a:r>
              <a:rPr lang="en-US" altLang="ko-KR" dirty="0" smtClean="0"/>
              <a:t>73 </a:t>
            </a:r>
            <a:r>
              <a:rPr lang="ko-KR" altLang="en-US" dirty="0" smtClean="0"/>
              <a:t>편두통</a:t>
            </a:r>
          </a:p>
          <a:p>
            <a:r>
              <a:rPr lang="ko-KR" altLang="en-US" dirty="0" err="1" smtClean="0"/>
              <a:t>에보프림연질캅셀소아용</a:t>
            </a:r>
            <a:r>
              <a:rPr lang="ko-KR" altLang="en-US" dirty="0" smtClean="0"/>
              <a:t> 다림 </a:t>
            </a:r>
            <a:r>
              <a:rPr lang="en-US" altLang="ko-KR" dirty="0" smtClean="0"/>
              <a:t>247 </a:t>
            </a:r>
            <a:r>
              <a:rPr lang="ko-KR" altLang="en-US" dirty="0" smtClean="0"/>
              <a:t>아토피</a:t>
            </a:r>
          </a:p>
          <a:p>
            <a:r>
              <a:rPr lang="ko-KR" altLang="en-US" dirty="0" err="1" smtClean="0"/>
              <a:t>스파몬정</a:t>
            </a:r>
            <a:r>
              <a:rPr lang="ko-KR" altLang="en-US" dirty="0" smtClean="0"/>
              <a:t> 한림 </a:t>
            </a:r>
            <a:r>
              <a:rPr lang="en-US" altLang="ko-KR" dirty="0" smtClean="0"/>
              <a:t>72 </a:t>
            </a:r>
            <a:r>
              <a:rPr lang="ko-KR" altLang="en-US" dirty="0" err="1" smtClean="0"/>
              <a:t>항경련</a:t>
            </a:r>
            <a:endParaRPr lang="ko-KR" altLang="en-US" dirty="0" smtClean="0"/>
          </a:p>
          <a:p>
            <a:r>
              <a:rPr lang="ko-KR" altLang="en-US" dirty="0" err="1" smtClean="0"/>
              <a:t>안타나졸정</a:t>
            </a:r>
            <a:r>
              <a:rPr lang="ko-KR" altLang="en-US" dirty="0" smtClean="0"/>
              <a:t> 신풍 </a:t>
            </a:r>
            <a:r>
              <a:rPr lang="en-US" altLang="ko-KR" dirty="0" smtClean="0"/>
              <a:t>316 </a:t>
            </a:r>
            <a:r>
              <a:rPr lang="ko-KR" altLang="en-US" dirty="0" err="1" smtClean="0"/>
              <a:t>항진균</a:t>
            </a:r>
            <a:endParaRPr lang="ko-KR" altLang="en-US" dirty="0" smtClean="0"/>
          </a:p>
          <a:p>
            <a:r>
              <a:rPr lang="ko-KR" altLang="en-US" dirty="0" err="1" smtClean="0"/>
              <a:t>스파이크정</a:t>
            </a:r>
            <a:r>
              <a:rPr lang="ko-KR" altLang="en-US" dirty="0" smtClean="0"/>
              <a:t> 중외 </a:t>
            </a:r>
            <a:r>
              <a:rPr lang="en-US" altLang="ko-KR" dirty="0" smtClean="0"/>
              <a:t>336 </a:t>
            </a:r>
            <a:r>
              <a:rPr lang="ko-KR" altLang="en-US" dirty="0" err="1" smtClean="0"/>
              <a:t>항진균</a:t>
            </a:r>
            <a:endParaRPr lang="ko-KR" altLang="en-US" dirty="0" smtClean="0"/>
          </a:p>
          <a:p>
            <a:r>
              <a:rPr lang="ko-KR" altLang="en-US" dirty="0" err="1" smtClean="0"/>
              <a:t>케토코나졸정</a:t>
            </a:r>
            <a:r>
              <a:rPr lang="ko-KR" altLang="en-US" dirty="0" smtClean="0"/>
              <a:t> 근화 </a:t>
            </a:r>
            <a:r>
              <a:rPr lang="en-US" altLang="ko-KR" dirty="0" smtClean="0"/>
              <a:t>283 </a:t>
            </a:r>
            <a:r>
              <a:rPr lang="ko-KR" altLang="en-US" dirty="0" err="1" smtClean="0"/>
              <a:t>항진균</a:t>
            </a:r>
            <a:endParaRPr lang="ko-KR" altLang="en-US" dirty="0" smtClean="0"/>
          </a:p>
          <a:p>
            <a:r>
              <a:rPr lang="ko-KR" altLang="en-US" dirty="0" err="1" smtClean="0"/>
              <a:t>케토코나졸정</a:t>
            </a:r>
            <a:r>
              <a:rPr lang="ko-KR" altLang="en-US" dirty="0" smtClean="0"/>
              <a:t> 동광 </a:t>
            </a:r>
            <a:r>
              <a:rPr lang="en-US" altLang="ko-KR" dirty="0" smtClean="0"/>
              <a:t>103 </a:t>
            </a:r>
            <a:r>
              <a:rPr lang="ko-KR" altLang="en-US" dirty="0" err="1" smtClean="0"/>
              <a:t>항진균</a:t>
            </a:r>
            <a:endParaRPr lang="ko-KR" altLang="en-US" dirty="0" smtClean="0"/>
          </a:p>
          <a:p>
            <a:r>
              <a:rPr lang="ko-KR" altLang="en-US" dirty="0" err="1" smtClean="0"/>
              <a:t>베라파밀정</a:t>
            </a:r>
            <a:r>
              <a:rPr lang="ko-KR" altLang="en-US" dirty="0" smtClean="0"/>
              <a:t> 영진 </a:t>
            </a:r>
            <a:r>
              <a:rPr lang="en-US" altLang="ko-KR" dirty="0" smtClean="0"/>
              <a:t>62 </a:t>
            </a:r>
            <a:r>
              <a:rPr lang="ko-KR" altLang="en-US" dirty="0" smtClean="0"/>
              <a:t>부정맥</a:t>
            </a:r>
          </a:p>
          <a:p>
            <a:r>
              <a:rPr lang="ko-KR" altLang="en-US" dirty="0" err="1" smtClean="0"/>
              <a:t>미케란점안액</a:t>
            </a:r>
            <a:r>
              <a:rPr lang="en-US" altLang="ko-KR" dirty="0" smtClean="0"/>
              <a:t>1% </a:t>
            </a:r>
            <a:r>
              <a:rPr lang="ko-KR" altLang="en-US" dirty="0" err="1" smtClean="0"/>
              <a:t>한국오츠카</a:t>
            </a:r>
            <a:r>
              <a:rPr lang="ko-KR" altLang="en-US" dirty="0" smtClean="0"/>
              <a:t> </a:t>
            </a:r>
            <a:r>
              <a:rPr lang="en-US" altLang="ko-KR" dirty="0" smtClean="0"/>
              <a:t>1,494/ml </a:t>
            </a:r>
            <a:r>
              <a:rPr lang="ko-KR" altLang="en-US" dirty="0" smtClean="0"/>
              <a:t>녹내장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동상연고 상아 </a:t>
            </a:r>
            <a:r>
              <a:rPr lang="en-US" altLang="ko-KR" dirty="0" smtClean="0"/>
              <a:t>85/g </a:t>
            </a:r>
            <a:r>
              <a:rPr lang="ko-KR" altLang="en-US" dirty="0" smtClean="0"/>
              <a:t>동상 </a:t>
            </a:r>
          </a:p>
          <a:p>
            <a:r>
              <a:rPr lang="ko-KR" altLang="en-US" dirty="0" err="1" smtClean="0"/>
              <a:t>아푸로친정</a:t>
            </a:r>
            <a:r>
              <a:rPr lang="ko-KR" altLang="en-US" dirty="0" smtClean="0"/>
              <a:t> 대원 </a:t>
            </a:r>
            <a:r>
              <a:rPr lang="en-US" altLang="ko-KR" dirty="0" smtClean="0"/>
              <a:t>20 </a:t>
            </a:r>
            <a:r>
              <a:rPr lang="ko-KR" altLang="en-US" dirty="0" err="1" smtClean="0"/>
              <a:t>근이완</a:t>
            </a:r>
            <a:endParaRPr lang="ko-KR" altLang="en-US" dirty="0" smtClean="0"/>
          </a:p>
          <a:p>
            <a:r>
              <a:rPr lang="ko-KR" altLang="en-US" dirty="0" err="1" smtClean="0"/>
              <a:t>에리스로</a:t>
            </a:r>
            <a:r>
              <a:rPr lang="en-US" altLang="ko-KR" dirty="0" smtClean="0"/>
              <a:t>250mg</a:t>
            </a:r>
            <a:r>
              <a:rPr lang="ko-KR" altLang="en-US" dirty="0" smtClean="0"/>
              <a:t>캅셀 </a:t>
            </a:r>
            <a:r>
              <a:rPr lang="ko-KR" altLang="en-US" dirty="0" err="1" smtClean="0"/>
              <a:t>종근당</a:t>
            </a:r>
            <a:r>
              <a:rPr lang="ko-KR" altLang="en-US" dirty="0" smtClean="0"/>
              <a:t> </a:t>
            </a:r>
            <a:r>
              <a:rPr lang="en-US" altLang="ko-KR" dirty="0" smtClean="0"/>
              <a:t>48 </a:t>
            </a:r>
            <a:r>
              <a:rPr lang="ko-KR" altLang="en-US" dirty="0" smtClean="0"/>
              <a:t>항생제</a:t>
            </a:r>
          </a:p>
          <a:p>
            <a:r>
              <a:rPr lang="ko-KR" altLang="en-US" dirty="0" err="1" smtClean="0"/>
              <a:t>옵타론점안액</a:t>
            </a:r>
            <a:r>
              <a:rPr lang="ko-KR" altLang="en-US" dirty="0" smtClean="0"/>
              <a:t> 아주 </a:t>
            </a:r>
            <a:r>
              <a:rPr lang="en-US" altLang="ko-KR" dirty="0" smtClean="0"/>
              <a:t>339/ml </a:t>
            </a:r>
            <a:r>
              <a:rPr lang="ko-KR" altLang="en-US" dirty="0" smtClean="0"/>
              <a:t>소염</a:t>
            </a:r>
          </a:p>
          <a:p>
            <a:r>
              <a:rPr lang="ko-KR" altLang="en-US" dirty="0" err="1" smtClean="0"/>
              <a:t>옵티론점안액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종근당</a:t>
            </a:r>
            <a:r>
              <a:rPr lang="ko-KR" altLang="en-US" dirty="0" smtClean="0"/>
              <a:t> </a:t>
            </a:r>
            <a:r>
              <a:rPr lang="en-US" altLang="ko-KR" dirty="0" smtClean="0"/>
              <a:t>50/ml </a:t>
            </a:r>
            <a:r>
              <a:rPr lang="ko-KR" altLang="en-US" dirty="0" smtClean="0"/>
              <a:t>소염 </a:t>
            </a:r>
          </a:p>
          <a:p>
            <a:r>
              <a:rPr lang="ko-KR" altLang="en-US" dirty="0" err="1" smtClean="0"/>
              <a:t>베루틴점안액</a:t>
            </a:r>
            <a:r>
              <a:rPr lang="ko-KR" altLang="en-US" dirty="0" smtClean="0"/>
              <a:t> 중외신약 </a:t>
            </a:r>
            <a:r>
              <a:rPr lang="en-US" altLang="ko-KR" dirty="0" smtClean="0"/>
              <a:t>172/ml </a:t>
            </a:r>
            <a:r>
              <a:rPr lang="ko-KR" altLang="en-US" dirty="0" smtClean="0"/>
              <a:t>당뇨병성망막증</a:t>
            </a:r>
          </a:p>
          <a:p>
            <a:r>
              <a:rPr lang="ko-KR" altLang="en-US" dirty="0" err="1" smtClean="0"/>
              <a:t>푸라콩</a:t>
            </a:r>
            <a:r>
              <a:rPr lang="en-US" altLang="ko-KR" dirty="0" smtClean="0"/>
              <a:t>3mg </a:t>
            </a:r>
            <a:r>
              <a:rPr lang="ko-KR" altLang="en-US" dirty="0" smtClean="0"/>
              <a:t>영진 </a:t>
            </a:r>
            <a:r>
              <a:rPr lang="en-US" altLang="ko-KR" dirty="0" smtClean="0"/>
              <a:t>10 </a:t>
            </a:r>
            <a:r>
              <a:rPr lang="ko-KR" altLang="en-US" dirty="0" smtClean="0"/>
              <a:t>항히스타민</a:t>
            </a:r>
          </a:p>
          <a:p>
            <a:r>
              <a:rPr lang="ko-KR" altLang="en-US" dirty="0" err="1" smtClean="0"/>
              <a:t>프라놀</a:t>
            </a:r>
            <a:r>
              <a:rPr lang="en-US" altLang="ko-KR" dirty="0" smtClean="0"/>
              <a:t>40mg </a:t>
            </a:r>
            <a:r>
              <a:rPr lang="ko-KR" altLang="en-US" dirty="0" smtClean="0"/>
              <a:t>대웅 </a:t>
            </a:r>
            <a:r>
              <a:rPr lang="en-US" altLang="ko-KR" dirty="0" smtClean="0"/>
              <a:t>59 </a:t>
            </a:r>
            <a:r>
              <a:rPr lang="ko-KR" altLang="en-US" dirty="0" smtClean="0"/>
              <a:t>협심증</a:t>
            </a:r>
          </a:p>
          <a:p>
            <a:r>
              <a:rPr lang="ko-KR" altLang="en-US" dirty="0" err="1" smtClean="0"/>
              <a:t>아목시실린</a:t>
            </a:r>
            <a:r>
              <a:rPr lang="en-US" altLang="ko-KR" dirty="0" smtClean="0"/>
              <a:t>500mg</a:t>
            </a:r>
            <a:r>
              <a:rPr lang="ko-KR" altLang="en-US" dirty="0" smtClean="0"/>
              <a:t>캅셀 중외 </a:t>
            </a:r>
            <a:r>
              <a:rPr lang="en-US" altLang="ko-KR" dirty="0" smtClean="0"/>
              <a:t>78 </a:t>
            </a:r>
            <a:r>
              <a:rPr lang="ko-KR" altLang="en-US" dirty="0" smtClean="0"/>
              <a:t>항생제</a:t>
            </a:r>
          </a:p>
          <a:p>
            <a:r>
              <a:rPr lang="ko-KR" altLang="en-US" dirty="0" err="1" smtClean="0"/>
              <a:t>와이비탈</a:t>
            </a:r>
            <a:r>
              <a:rPr lang="en-US" altLang="ko-KR" dirty="0" smtClean="0"/>
              <a:t>250</a:t>
            </a:r>
            <a:r>
              <a:rPr lang="ko-KR" altLang="en-US" dirty="0" smtClean="0"/>
              <a:t>캅셀 일동 </a:t>
            </a:r>
            <a:r>
              <a:rPr lang="en-US" altLang="ko-KR" dirty="0" smtClean="0"/>
              <a:t>106 </a:t>
            </a:r>
            <a:r>
              <a:rPr lang="ko-KR" altLang="en-US" dirty="0" smtClean="0"/>
              <a:t>항생제</a:t>
            </a:r>
          </a:p>
          <a:p>
            <a:r>
              <a:rPr lang="ko-KR" altLang="en-US" dirty="0" err="1" smtClean="0"/>
              <a:t>와이비탈</a:t>
            </a:r>
            <a:r>
              <a:rPr lang="en-US" altLang="ko-KR" dirty="0" smtClean="0"/>
              <a:t>500</a:t>
            </a:r>
            <a:r>
              <a:rPr lang="ko-KR" altLang="en-US" dirty="0" smtClean="0"/>
              <a:t>캅셀 일동 </a:t>
            </a:r>
            <a:r>
              <a:rPr lang="en-US" altLang="ko-KR" dirty="0" smtClean="0"/>
              <a:t>171 </a:t>
            </a:r>
            <a:r>
              <a:rPr lang="ko-KR" altLang="en-US" dirty="0" smtClean="0"/>
              <a:t>항생제</a:t>
            </a:r>
          </a:p>
          <a:p>
            <a:r>
              <a:rPr lang="ko-KR" altLang="en-US" dirty="0" err="1" smtClean="0"/>
              <a:t>에코리신점안액</a:t>
            </a:r>
            <a:r>
              <a:rPr lang="ko-KR" altLang="en-US" dirty="0" smtClean="0"/>
              <a:t> 태준 </a:t>
            </a:r>
            <a:r>
              <a:rPr lang="en-US" altLang="ko-KR" dirty="0" smtClean="0"/>
              <a:t>497/ml </a:t>
            </a:r>
            <a:r>
              <a:rPr lang="ko-KR" altLang="en-US" dirty="0" smtClean="0"/>
              <a:t>항생제</a:t>
            </a:r>
          </a:p>
          <a:p>
            <a:r>
              <a:rPr lang="ko-KR" altLang="en-US" dirty="0" err="1" smtClean="0"/>
              <a:t>센시발</a:t>
            </a:r>
            <a:r>
              <a:rPr lang="ko-KR" altLang="en-US" dirty="0" smtClean="0"/>
              <a:t> </a:t>
            </a:r>
            <a:r>
              <a:rPr lang="en-US" altLang="ko-KR" dirty="0" smtClean="0"/>
              <a:t>10 </a:t>
            </a:r>
            <a:r>
              <a:rPr lang="ko-KR" altLang="en-US" dirty="0" smtClean="0"/>
              <a:t>일성신약 </a:t>
            </a:r>
            <a:r>
              <a:rPr lang="en-US" altLang="ko-KR" dirty="0" smtClean="0"/>
              <a:t>49 </a:t>
            </a:r>
            <a:r>
              <a:rPr lang="ko-KR" altLang="en-US" dirty="0" smtClean="0"/>
              <a:t>항우울제</a:t>
            </a:r>
          </a:p>
          <a:p>
            <a:r>
              <a:rPr lang="ko-KR" altLang="en-US" dirty="0" err="1" smtClean="0"/>
              <a:t>센시발</a:t>
            </a:r>
            <a:r>
              <a:rPr lang="ko-KR" altLang="en-US" dirty="0" smtClean="0"/>
              <a:t> </a:t>
            </a:r>
            <a:r>
              <a:rPr lang="en-US" altLang="ko-KR" dirty="0" smtClean="0"/>
              <a:t>25 </a:t>
            </a:r>
            <a:r>
              <a:rPr lang="ko-KR" altLang="en-US" dirty="0" smtClean="0"/>
              <a:t>일성신약 </a:t>
            </a:r>
            <a:r>
              <a:rPr lang="en-US" altLang="ko-KR" dirty="0" smtClean="0"/>
              <a:t>70 </a:t>
            </a:r>
            <a:r>
              <a:rPr lang="ko-KR" altLang="en-US" dirty="0" smtClean="0"/>
              <a:t>항우울제</a:t>
            </a:r>
          </a:p>
          <a:p>
            <a:r>
              <a:rPr lang="ko-KR" altLang="en-US" dirty="0" err="1" smtClean="0"/>
              <a:t>글루레노룸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베링거인겔하임</a:t>
            </a:r>
            <a:r>
              <a:rPr lang="ko-KR" altLang="en-US" dirty="0" smtClean="0"/>
              <a:t> </a:t>
            </a:r>
            <a:r>
              <a:rPr lang="en-US" altLang="ko-KR" dirty="0" smtClean="0"/>
              <a:t>70 </a:t>
            </a:r>
            <a:r>
              <a:rPr lang="ko-KR" altLang="en-US" dirty="0" smtClean="0"/>
              <a:t>당뇨</a:t>
            </a:r>
          </a:p>
          <a:p>
            <a:r>
              <a:rPr lang="ko-KR" altLang="en-US" dirty="0" err="1" smtClean="0"/>
              <a:t>뮤코펙트정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베링거인겔하임</a:t>
            </a:r>
            <a:r>
              <a:rPr lang="ko-KR" altLang="en-US" dirty="0" smtClean="0"/>
              <a:t> </a:t>
            </a:r>
            <a:r>
              <a:rPr lang="en-US" altLang="ko-KR" dirty="0" smtClean="0"/>
              <a:t>136 </a:t>
            </a:r>
            <a:r>
              <a:rPr lang="ko-KR" altLang="en-US" dirty="0" smtClean="0"/>
              <a:t>진해거담 </a:t>
            </a:r>
          </a:p>
          <a:p>
            <a:r>
              <a:rPr lang="ko-KR" altLang="en-US" dirty="0" err="1" smtClean="0"/>
              <a:t>카다린점안액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씨제이</a:t>
            </a:r>
            <a:r>
              <a:rPr lang="ko-KR" altLang="en-US" dirty="0" smtClean="0"/>
              <a:t> 백내장 치료 안약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7500" lnSpcReduction="20000"/>
          </a:bodyPr>
          <a:lstStyle/>
          <a:p>
            <a:r>
              <a:rPr lang="ko-KR" altLang="en-US" dirty="0" err="1" smtClean="0"/>
              <a:t>메치코발정</a:t>
            </a:r>
            <a:r>
              <a:rPr lang="ko-KR" altLang="en-US" dirty="0" smtClean="0"/>
              <a:t> 대웅 </a:t>
            </a:r>
            <a:r>
              <a:rPr lang="en-US" altLang="ko-KR" dirty="0" smtClean="0"/>
              <a:t>50 </a:t>
            </a:r>
            <a:r>
              <a:rPr lang="ko-KR" altLang="en-US" dirty="0" smtClean="0"/>
              <a:t>말초순환장애 </a:t>
            </a:r>
          </a:p>
          <a:p>
            <a:r>
              <a:rPr lang="ko-KR" altLang="en-US" dirty="0" err="1" smtClean="0"/>
              <a:t>부루펜</a:t>
            </a:r>
            <a:r>
              <a:rPr lang="en-US" altLang="ko-KR" dirty="0" smtClean="0"/>
              <a:t>400mg </a:t>
            </a:r>
            <a:r>
              <a:rPr lang="ko-KR" altLang="en-US" dirty="0" smtClean="0"/>
              <a:t>삼일 </a:t>
            </a:r>
            <a:r>
              <a:rPr lang="en-US" altLang="ko-KR" dirty="0" smtClean="0"/>
              <a:t>51 </a:t>
            </a:r>
            <a:r>
              <a:rPr lang="ko-KR" altLang="en-US" dirty="0" smtClean="0"/>
              <a:t>해열진통소염제</a:t>
            </a:r>
          </a:p>
          <a:p>
            <a:r>
              <a:rPr lang="ko-KR" altLang="en-US" dirty="0" err="1" smtClean="0"/>
              <a:t>부루펜</a:t>
            </a:r>
            <a:r>
              <a:rPr lang="en-US" altLang="ko-KR" dirty="0" smtClean="0"/>
              <a:t>600mg </a:t>
            </a:r>
            <a:r>
              <a:rPr lang="ko-KR" altLang="en-US" dirty="0" smtClean="0"/>
              <a:t>삼일 </a:t>
            </a:r>
            <a:r>
              <a:rPr lang="en-US" altLang="ko-KR" dirty="0" smtClean="0"/>
              <a:t>74 </a:t>
            </a:r>
            <a:r>
              <a:rPr lang="ko-KR" altLang="en-US" dirty="0" smtClean="0"/>
              <a:t>해열진통소염제 </a:t>
            </a:r>
          </a:p>
          <a:p>
            <a:r>
              <a:rPr lang="ko-KR" altLang="en-US" dirty="0" err="1" smtClean="0"/>
              <a:t>페노프론</a:t>
            </a:r>
            <a:r>
              <a:rPr lang="ko-KR" altLang="en-US" dirty="0" smtClean="0"/>
              <a:t> </a:t>
            </a:r>
            <a:r>
              <a:rPr lang="en-US" altLang="ko-KR" dirty="0" smtClean="0"/>
              <a:t>200mg</a:t>
            </a:r>
            <a:r>
              <a:rPr lang="ko-KR" altLang="en-US" dirty="0" smtClean="0"/>
              <a:t>캡슐 대웅 </a:t>
            </a:r>
            <a:r>
              <a:rPr lang="en-US" altLang="ko-KR" dirty="0" smtClean="0"/>
              <a:t>88 </a:t>
            </a:r>
            <a:r>
              <a:rPr lang="ko-KR" altLang="en-US" dirty="0" smtClean="0"/>
              <a:t>해열진통소염제</a:t>
            </a:r>
          </a:p>
          <a:p>
            <a:r>
              <a:rPr lang="ko-KR" altLang="en-US" dirty="0" err="1" smtClean="0"/>
              <a:t>페노프론</a:t>
            </a:r>
            <a:r>
              <a:rPr lang="ko-KR" altLang="en-US" dirty="0" smtClean="0"/>
              <a:t> </a:t>
            </a:r>
            <a:r>
              <a:rPr lang="en-US" altLang="ko-KR" dirty="0" smtClean="0"/>
              <a:t>300mg</a:t>
            </a:r>
            <a:r>
              <a:rPr lang="ko-KR" altLang="en-US" dirty="0" smtClean="0"/>
              <a:t>캡슐 대웅 </a:t>
            </a:r>
            <a:r>
              <a:rPr lang="en-US" altLang="ko-KR" dirty="0" smtClean="0"/>
              <a:t>132 </a:t>
            </a:r>
            <a:r>
              <a:rPr lang="ko-KR" altLang="en-US" dirty="0" smtClean="0"/>
              <a:t>해열진통소염제</a:t>
            </a:r>
          </a:p>
          <a:p>
            <a:r>
              <a:rPr lang="ko-KR" altLang="en-US" dirty="0" err="1" smtClean="0"/>
              <a:t>페노프론</a:t>
            </a:r>
            <a:r>
              <a:rPr lang="ko-KR" altLang="en-US" dirty="0" smtClean="0"/>
              <a:t> </a:t>
            </a:r>
            <a:r>
              <a:rPr lang="en-US" altLang="ko-KR" dirty="0" smtClean="0"/>
              <a:t>600mg</a:t>
            </a:r>
            <a:r>
              <a:rPr lang="ko-KR" altLang="en-US" dirty="0" smtClean="0"/>
              <a:t>정 대웅 </a:t>
            </a:r>
            <a:r>
              <a:rPr lang="en-US" altLang="ko-KR" dirty="0" smtClean="0"/>
              <a:t>264 </a:t>
            </a:r>
            <a:r>
              <a:rPr lang="ko-KR" altLang="en-US" dirty="0" smtClean="0"/>
              <a:t>해열진통소염제</a:t>
            </a:r>
          </a:p>
          <a:p>
            <a:r>
              <a:rPr lang="ko-KR" altLang="en-US" dirty="0" err="1" smtClean="0"/>
              <a:t>페르산친</a:t>
            </a:r>
            <a:r>
              <a:rPr lang="ko-KR" altLang="en-US" dirty="0" smtClean="0"/>
              <a:t> </a:t>
            </a:r>
            <a:r>
              <a:rPr lang="en-US" altLang="ko-KR" dirty="0" smtClean="0"/>
              <a:t>75mg </a:t>
            </a:r>
            <a:r>
              <a:rPr lang="ko-KR" altLang="en-US" dirty="0" smtClean="0"/>
              <a:t>당의정 </a:t>
            </a:r>
            <a:r>
              <a:rPr lang="ko-KR" altLang="en-US" dirty="0" err="1" smtClean="0"/>
              <a:t>베링거인겔하임</a:t>
            </a:r>
            <a:r>
              <a:rPr lang="ko-KR" altLang="en-US" dirty="0" smtClean="0"/>
              <a:t> </a:t>
            </a:r>
            <a:r>
              <a:rPr lang="en-US" altLang="ko-KR" dirty="0" smtClean="0"/>
              <a:t>108 </a:t>
            </a:r>
            <a:r>
              <a:rPr lang="ko-KR" altLang="en-US" dirty="0" smtClean="0"/>
              <a:t>혈관확장제</a:t>
            </a:r>
            <a:endParaRPr lang="en-US" altLang="ko-KR" dirty="0" smtClean="0"/>
          </a:p>
          <a:p>
            <a:r>
              <a:rPr lang="ko-KR" altLang="en-US" dirty="0" err="1" smtClean="0"/>
              <a:t>렉센에프좌약</a:t>
            </a:r>
            <a:r>
              <a:rPr lang="ko-KR" altLang="en-US" dirty="0" smtClean="0"/>
              <a:t> 한림 </a:t>
            </a:r>
            <a:r>
              <a:rPr lang="en-US" altLang="ko-KR" dirty="0" smtClean="0"/>
              <a:t>398/</a:t>
            </a:r>
            <a:r>
              <a:rPr lang="ko-KR" altLang="en-US" dirty="0" smtClean="0"/>
              <a:t>개 치질</a:t>
            </a:r>
          </a:p>
          <a:p>
            <a:r>
              <a:rPr lang="ko-KR" altLang="en-US" dirty="0" err="1" smtClean="0"/>
              <a:t>디고신정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씨제이</a:t>
            </a:r>
            <a:r>
              <a:rPr lang="ko-KR" altLang="en-US" dirty="0" smtClean="0"/>
              <a:t> </a:t>
            </a:r>
            <a:r>
              <a:rPr lang="en-US" altLang="ko-KR" dirty="0" smtClean="0"/>
              <a:t>29 </a:t>
            </a:r>
            <a:r>
              <a:rPr lang="ko-KR" altLang="en-US" dirty="0" smtClean="0"/>
              <a:t>강심제</a:t>
            </a:r>
          </a:p>
          <a:p>
            <a:r>
              <a:rPr lang="ko-KR" altLang="en-US" dirty="0" err="1" smtClean="0"/>
              <a:t>이피라돌주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일양</a:t>
            </a:r>
            <a:r>
              <a:rPr lang="ko-KR" altLang="en-US" dirty="0" smtClean="0"/>
              <a:t> </a:t>
            </a:r>
            <a:r>
              <a:rPr lang="en-US" altLang="ko-KR" dirty="0" smtClean="0"/>
              <a:t>319/am </a:t>
            </a:r>
            <a:r>
              <a:rPr lang="ko-KR" altLang="en-US" dirty="0" smtClean="0"/>
              <a:t>진해거담</a:t>
            </a:r>
          </a:p>
          <a:p>
            <a:r>
              <a:rPr lang="ko-KR" altLang="en-US" dirty="0" err="1" smtClean="0"/>
              <a:t>암시딜주사</a:t>
            </a:r>
            <a:r>
              <a:rPr lang="ko-KR" altLang="en-US" dirty="0" smtClean="0"/>
              <a:t> 명지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급성골수성</a:t>
            </a:r>
            <a:r>
              <a:rPr lang="en-US" altLang="ko-KR" dirty="0" smtClean="0"/>
              <a:t>/</a:t>
            </a:r>
            <a:r>
              <a:rPr lang="ko-KR" altLang="en-US" dirty="0" smtClean="0"/>
              <a:t>임파구성 백혈병 유도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유지</a:t>
            </a:r>
          </a:p>
          <a:p>
            <a:r>
              <a:rPr lang="ko-KR" altLang="en-US" dirty="0" err="1" smtClean="0"/>
              <a:t>메칠렌블루주사</a:t>
            </a:r>
            <a:r>
              <a:rPr lang="en-US" altLang="ko-KR" dirty="0" smtClean="0"/>
              <a:t>1% </a:t>
            </a:r>
            <a:r>
              <a:rPr lang="ko-KR" altLang="en-US" dirty="0" err="1" smtClean="0"/>
              <a:t>제이팜텍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약물에 의한 </a:t>
            </a:r>
            <a:r>
              <a:rPr lang="ko-KR" altLang="en-US" dirty="0" err="1" smtClean="0"/>
              <a:t>메트헤모글로빈혈증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서울대 병원에서도 환자들의 </a:t>
            </a:r>
            <a:r>
              <a:rPr lang="ko-KR" altLang="en-US" dirty="0" smtClean="0">
                <a:solidFill>
                  <a:srgbClr val="FF0000"/>
                </a:solidFill>
              </a:rPr>
              <a:t>진료에 반드시 필요한 약물임에도 생산이나 수입이 안돼 공급이 중단</a:t>
            </a:r>
            <a:r>
              <a:rPr lang="ko-KR" altLang="en-US" dirty="0" smtClean="0"/>
              <a:t>된 백혈병 완화 유도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유지에 쓰이는 </a:t>
            </a:r>
            <a:r>
              <a:rPr lang="en-US" altLang="ko-KR" dirty="0" smtClean="0"/>
              <a:t>'</a:t>
            </a:r>
            <a:r>
              <a:rPr lang="ko-KR" altLang="en-US" dirty="0" err="1" smtClean="0"/>
              <a:t>암시딜주사</a:t>
            </a:r>
            <a:r>
              <a:rPr lang="en-US" altLang="ko-KR" dirty="0" smtClean="0"/>
              <a:t>'</a:t>
            </a:r>
            <a:r>
              <a:rPr lang="ko-KR" altLang="en-US" dirty="0" smtClean="0"/>
              <a:t>를 비롯해 혈관확장제인 </a:t>
            </a:r>
            <a:r>
              <a:rPr lang="en-US" altLang="ko-KR" dirty="0" smtClean="0"/>
              <a:t>'</a:t>
            </a:r>
            <a:r>
              <a:rPr lang="ko-KR" altLang="en-US" dirty="0" err="1" smtClean="0"/>
              <a:t>페르산친</a:t>
            </a:r>
            <a:r>
              <a:rPr lang="ko-KR" altLang="en-US" dirty="0" smtClean="0"/>
              <a:t> 당의정</a:t>
            </a:r>
            <a:r>
              <a:rPr lang="en-US" altLang="ko-KR" dirty="0" smtClean="0"/>
              <a:t>', </a:t>
            </a:r>
            <a:r>
              <a:rPr lang="ko-KR" altLang="en-US" dirty="0" smtClean="0"/>
              <a:t>약물에 의한 </a:t>
            </a:r>
            <a:r>
              <a:rPr lang="ko-KR" altLang="en-US" dirty="0" err="1" smtClean="0"/>
              <a:t>메트헤모글로빈혈증에</a:t>
            </a:r>
            <a:r>
              <a:rPr lang="ko-KR" altLang="en-US" dirty="0" smtClean="0"/>
              <a:t> 쓰이는 </a:t>
            </a:r>
            <a:r>
              <a:rPr lang="en-US" altLang="ko-KR" dirty="0" smtClean="0"/>
              <a:t>'</a:t>
            </a:r>
            <a:r>
              <a:rPr lang="ko-KR" altLang="en-US" dirty="0" err="1" smtClean="0"/>
              <a:t>메칠렌블루주사</a:t>
            </a:r>
            <a:r>
              <a:rPr lang="en-US" altLang="ko-KR" dirty="0" smtClean="0"/>
              <a:t>' </a:t>
            </a:r>
            <a:r>
              <a:rPr lang="ko-KR" altLang="en-US" dirty="0" smtClean="0"/>
              <a:t>등 총 </a:t>
            </a:r>
            <a:r>
              <a:rPr lang="en-US" altLang="ko-KR" dirty="0" smtClean="0"/>
              <a:t>12</a:t>
            </a:r>
            <a:r>
              <a:rPr lang="ko-KR" altLang="en-US" dirty="0" smtClean="0"/>
              <a:t>종의 의약품에 대해 공급이 재개될 수 있도록 해달라고 요청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서울대병원 </a:t>
            </a:r>
            <a:r>
              <a:rPr lang="ko-KR" altLang="en-US" dirty="0" err="1" smtClean="0"/>
              <a:t>약제부</a:t>
            </a:r>
            <a:r>
              <a:rPr lang="ko-KR" altLang="en-US" dirty="0" smtClean="0"/>
              <a:t> 관계자는 </a:t>
            </a:r>
            <a:r>
              <a:rPr lang="en-US" altLang="ko-KR" dirty="0" smtClean="0"/>
              <a:t>"</a:t>
            </a:r>
            <a:r>
              <a:rPr lang="ko-KR" altLang="en-US" dirty="0" smtClean="0"/>
              <a:t>생산이나 수입이 어려워 공급되지 않는 의약품에 대해서는 수시로 정부나 해당 제약사 등 관련 단체들에 협조 공문을 보내지만 답변을 받은 일은 거의 없다</a:t>
            </a:r>
            <a:r>
              <a:rPr lang="en-US" altLang="ko-KR" dirty="0" smtClean="0"/>
              <a:t>.” 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제약사 입장에서는 </a:t>
            </a:r>
            <a:r>
              <a:rPr lang="ko-KR" altLang="en-US" dirty="0" smtClean="0">
                <a:solidFill>
                  <a:srgbClr val="FF0000"/>
                </a:solidFill>
              </a:rPr>
              <a:t>생산해도 많이 쓰이지 않는 품목이기 때문에 수지타산을 이유로 생산을 중단하는 경우가 많아 공급을 요청해도 불가능하다</a:t>
            </a:r>
            <a:r>
              <a:rPr lang="ko-KR" altLang="en-US" dirty="0" smtClean="0"/>
              <a:t>는 답변이 대부분이며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이들 제품은 대체 품목이 없는 경우가 대부분이라서 진료에 어려움을 겪는 경우가 많은데 제약사 측에서는 제품공급에 난색을 표하고 있어 어려움이 많다</a:t>
            </a:r>
            <a:r>
              <a:rPr lang="en-US" altLang="ko-KR" dirty="0" smtClean="0"/>
              <a:t>.”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1513</Words>
  <Application>Microsoft Office PowerPoint</Application>
  <PresentationFormat>화면 슬라이드 쇼(4:3)</PresentationFormat>
  <Paragraphs>138</Paragraphs>
  <Slides>26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27" baseType="lpstr">
      <vt:lpstr>Office 테마</vt:lpstr>
      <vt:lpstr>공공제약사 필요성  네 번의 위기와 세 번의 기회</vt:lpstr>
      <vt:lpstr>생산과 공급의 공공성</vt:lpstr>
      <vt:lpstr>원활한 의약품 공급</vt:lpstr>
      <vt:lpstr>표1. 잦은 품절 의약품 품목</vt:lpstr>
      <vt:lpstr>표. 생산중단(예정) 의약품 품목</vt:lpstr>
      <vt:lpstr>슬라이드 6</vt:lpstr>
      <vt:lpstr>슬라이드 7</vt:lpstr>
      <vt:lpstr>슬라이드 8</vt:lpstr>
      <vt:lpstr>슬라이드 9</vt:lpstr>
      <vt:lpstr>슬라이드 10</vt:lpstr>
      <vt:lpstr>유통의 비효율성 </vt:lpstr>
      <vt:lpstr>우리나라만의 문제는 아닌 것 같다</vt:lpstr>
      <vt:lpstr>미국의 경우도 항암제를 포함한 필수적인 의약품 부족</vt:lpstr>
      <vt:lpstr>슬라이드 14</vt:lpstr>
      <vt:lpstr>약제비를 통제하는 데 한계</vt:lpstr>
      <vt:lpstr>호주, 민영화 바람으로 폐지</vt:lpstr>
      <vt:lpstr>슬라이드 17</vt:lpstr>
      <vt:lpstr>희귀의약품 공급문제</vt:lpstr>
      <vt:lpstr>약가협상 공급중단</vt:lpstr>
      <vt:lpstr>슬라이드 20</vt:lpstr>
      <vt:lpstr>필수예방백신 직접 생산</vt:lpstr>
      <vt:lpstr>팬더믹대비</vt:lpstr>
      <vt:lpstr>ODA</vt:lpstr>
      <vt:lpstr>슬라이드 24</vt:lpstr>
      <vt:lpstr>슬라이드 25</vt:lpstr>
      <vt:lpstr>슬라이드 26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공공제약사 필요성</dc:title>
  <dc:creator>Google</dc:creator>
  <cp:lastModifiedBy>mycom</cp:lastModifiedBy>
  <cp:revision>15</cp:revision>
  <dcterms:created xsi:type="dcterms:W3CDTF">2013-06-25T13:15:59Z</dcterms:created>
  <dcterms:modified xsi:type="dcterms:W3CDTF">2013-07-17T05:07:10Z</dcterms:modified>
</cp:coreProperties>
</file>