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2" r:id="rId2"/>
  </p:sldMasterIdLst>
  <p:notesMasterIdLst>
    <p:notesMasterId r:id="rId24"/>
  </p:notesMasterIdLst>
  <p:handoutMasterIdLst>
    <p:handoutMasterId r:id="rId25"/>
  </p:handoutMasterIdLst>
  <p:sldIdLst>
    <p:sldId id="256" r:id="rId3"/>
    <p:sldId id="577" r:id="rId4"/>
    <p:sldId id="608" r:id="rId5"/>
    <p:sldId id="635" r:id="rId6"/>
    <p:sldId id="646" r:id="rId7"/>
    <p:sldId id="650" r:id="rId8"/>
    <p:sldId id="636" r:id="rId9"/>
    <p:sldId id="637" r:id="rId10"/>
    <p:sldId id="651" r:id="rId11"/>
    <p:sldId id="652" r:id="rId12"/>
    <p:sldId id="638" r:id="rId13"/>
    <p:sldId id="639" r:id="rId14"/>
    <p:sldId id="640" r:id="rId15"/>
    <p:sldId id="643" r:id="rId16"/>
    <p:sldId id="645" r:id="rId17"/>
    <p:sldId id="644" r:id="rId18"/>
    <p:sldId id="647" r:id="rId19"/>
    <p:sldId id="648" r:id="rId20"/>
    <p:sldId id="649" r:id="rId21"/>
    <p:sldId id="653" r:id="rId22"/>
    <p:sldId id="606" r:id="rId23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CCFF99"/>
    <a:srgbClr val="008000"/>
    <a:srgbClr val="000099"/>
    <a:srgbClr val="66FF66"/>
    <a:srgbClr val="FF0066"/>
    <a:srgbClr val="FF3399"/>
    <a:srgbClr val="CC990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52" autoAdjust="0"/>
  </p:normalViewPr>
  <p:slideViewPr>
    <p:cSldViewPr>
      <p:cViewPr varScale="1">
        <p:scale>
          <a:sx n="67" d="100"/>
          <a:sy n="67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636" y="-90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34" cy="492967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2967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1F70A08-2E66-4C3C-BDE9-4248196D2A76}" type="datetimeFigureOut">
              <a:rPr lang="ko-KR" altLang="en-US"/>
              <a:pPr>
                <a:defRPr/>
              </a:pPr>
              <a:t>2013-01-25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9734" cy="49296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296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9FF53C9-C1F3-44FB-BC46-1C3534D071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2967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945" y="0"/>
            <a:ext cx="2919734" cy="492967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A844641-F676-4131-AFA2-DF00A9E3C84E}" type="datetimeFigureOut">
              <a:rPr lang="ko-KR" altLang="en-US"/>
              <a:pPr>
                <a:defRPr/>
              </a:pPr>
              <a:t>2013-01-25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118" y="4685512"/>
            <a:ext cx="5388610" cy="4441352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20"/>
            <a:ext cx="2918650" cy="49296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945" y="9371020"/>
            <a:ext cx="2919734" cy="49296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8582DF-CB8E-46D7-B039-CA205A73F0C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8582DF-CB8E-46D7-B039-CA205A73F0CA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F9BA41-35E7-424F-B4BE-8941CF1DBC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USER\바탕 화면\그림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-142875"/>
            <a:ext cx="17145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그룹 13"/>
          <p:cNvGrpSpPr>
            <a:grpSpLocks/>
          </p:cNvGrpSpPr>
          <p:nvPr/>
        </p:nvGrpSpPr>
        <p:grpSpPr bwMode="auto">
          <a:xfrm>
            <a:off x="0" y="-1"/>
            <a:ext cx="9143968" cy="6858000"/>
            <a:chOff x="-1" y="0"/>
            <a:chExt cx="9144002" cy="6858024"/>
          </a:xfrm>
        </p:grpSpPr>
        <p:pic>
          <p:nvPicPr>
            <p:cNvPr id="102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9143998" cy="685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그림 27" descr="master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15"/>
            <p:cNvSpPr>
              <a:spLocks noChangeArrowheads="1"/>
            </p:cNvSpPr>
            <p:nvPr/>
          </p:nvSpPr>
          <p:spPr bwMode="auto">
            <a:xfrm>
              <a:off x="1" y="785794"/>
              <a:ext cx="9144000" cy="6072206"/>
            </a:xfrm>
            <a:prstGeom prst="roundRect">
              <a:avLst>
                <a:gd name="adj" fmla="val 5779"/>
              </a:avLst>
            </a:prstGeom>
            <a:solidFill>
              <a:schemeClr val="bg1">
                <a:alpha val="72000"/>
              </a:schemeClr>
            </a:solidFill>
            <a:ln w="12700" algn="ctr">
              <a:noFill/>
              <a:round/>
              <a:headEnd/>
              <a:tailEnd/>
            </a:ln>
            <a:effectLst>
              <a:softEdge rad="317500"/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 flipV="1">
              <a:off x="214313" y="785816"/>
              <a:ext cx="7215214" cy="71437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endParaRPr>
            </a:p>
          </p:txBody>
        </p:sp>
        <p:pic>
          <p:nvPicPr>
            <p:cNvPr id="1035" name="그림 15" descr="002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6072206"/>
              <a:ext cx="9144000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-1" y="6572272"/>
              <a:ext cx="1285853" cy="285752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0" r:id="rId2"/>
    <p:sldLayoutId id="2147483707" r:id="rId3"/>
    <p:sldLayoutId id="2147483711" r:id="rId4"/>
    <p:sldLayoutId id="214748370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-2092325" y="4445000"/>
            <a:ext cx="2092325" cy="2093913"/>
          </a:xfrm>
          <a:prstGeom prst="ellipse">
            <a:avLst/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-1662113" y="3233738"/>
            <a:ext cx="1230313" cy="1230312"/>
          </a:xfrm>
          <a:prstGeom prst="ellipse">
            <a:avLst/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919288" y="6858000"/>
            <a:ext cx="1719262" cy="1719263"/>
          </a:xfrm>
          <a:prstGeom prst="ellipse">
            <a:avLst/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034088" y="7429500"/>
            <a:ext cx="1719262" cy="1719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9144000" y="3843338"/>
            <a:ext cx="1719263" cy="17192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" name="자유형 10"/>
          <p:cNvSpPr/>
          <p:nvPr/>
        </p:nvSpPr>
        <p:spPr bwMode="auto">
          <a:xfrm flipV="1">
            <a:off x="-9058274" y="914399"/>
            <a:ext cx="18202274" cy="548020"/>
          </a:xfrm>
          <a:custGeom>
            <a:avLst/>
            <a:gdLst>
              <a:gd name="connsiteX0" fmla="*/ 0 w 15630525"/>
              <a:gd name="connsiteY0" fmla="*/ 1285875 h 2000250"/>
              <a:gd name="connsiteX1" fmla="*/ 2971800 w 15630525"/>
              <a:gd name="connsiteY1" fmla="*/ 342900 h 2000250"/>
              <a:gd name="connsiteX2" fmla="*/ 7915275 w 15630525"/>
              <a:gd name="connsiteY2" fmla="*/ 1943100 h 2000250"/>
              <a:gd name="connsiteX3" fmla="*/ 15630525 w 15630525"/>
              <a:gd name="connsiteY3" fmla="*/ 0 h 2000250"/>
              <a:gd name="connsiteX0" fmla="*/ 0 w 19573875"/>
              <a:gd name="connsiteY0" fmla="*/ 1885950 h 2000250"/>
              <a:gd name="connsiteX1" fmla="*/ 6915150 w 19573875"/>
              <a:gd name="connsiteY1" fmla="*/ 342900 h 2000250"/>
              <a:gd name="connsiteX2" fmla="*/ 11858625 w 19573875"/>
              <a:gd name="connsiteY2" fmla="*/ 1943100 h 2000250"/>
              <a:gd name="connsiteX3" fmla="*/ 19573875 w 19573875"/>
              <a:gd name="connsiteY3" fmla="*/ 0 h 2000250"/>
              <a:gd name="connsiteX0" fmla="*/ 0 w 19573876"/>
              <a:gd name="connsiteY0" fmla="*/ 1552575 h 1901105"/>
              <a:gd name="connsiteX1" fmla="*/ 6915150 w 19573876"/>
              <a:gd name="connsiteY1" fmla="*/ 9525 h 1901105"/>
              <a:gd name="connsiteX2" fmla="*/ 11858625 w 19573876"/>
              <a:gd name="connsiteY2" fmla="*/ 1609725 h 1901105"/>
              <a:gd name="connsiteX3" fmla="*/ 19573876 w 19573876"/>
              <a:gd name="connsiteY3" fmla="*/ 1757795 h 1901105"/>
              <a:gd name="connsiteX0" fmla="*/ 0 w 19573876"/>
              <a:gd name="connsiteY0" fmla="*/ 2431906 h 2780432"/>
              <a:gd name="connsiteX1" fmla="*/ 6915150 w 19573876"/>
              <a:gd name="connsiteY1" fmla="*/ 888856 h 2780432"/>
              <a:gd name="connsiteX2" fmla="*/ 11858625 w 19573876"/>
              <a:gd name="connsiteY2" fmla="*/ 2489056 h 2780432"/>
              <a:gd name="connsiteX3" fmla="*/ 19573876 w 19573876"/>
              <a:gd name="connsiteY3" fmla="*/ 2637126 h 2780432"/>
              <a:gd name="connsiteX0" fmla="*/ 0 w 19573876"/>
              <a:gd name="connsiteY0" fmla="*/ 3432031 h 3780560"/>
              <a:gd name="connsiteX1" fmla="*/ 6915150 w 19573876"/>
              <a:gd name="connsiteY1" fmla="*/ 1888981 h 3780560"/>
              <a:gd name="connsiteX2" fmla="*/ 11858625 w 19573876"/>
              <a:gd name="connsiteY2" fmla="*/ 3489181 h 3780560"/>
              <a:gd name="connsiteX3" fmla="*/ 19573876 w 19573876"/>
              <a:gd name="connsiteY3" fmla="*/ 3637251 h 3780560"/>
              <a:gd name="connsiteX0" fmla="*/ 0 w 19573876"/>
              <a:gd name="connsiteY0" fmla="*/ 4795837 h 4795837"/>
              <a:gd name="connsiteX1" fmla="*/ 6915150 w 19573876"/>
              <a:gd name="connsiteY1" fmla="*/ 1888981 h 4795837"/>
              <a:gd name="connsiteX2" fmla="*/ 11858625 w 19573876"/>
              <a:gd name="connsiteY2" fmla="*/ 3489181 h 4795837"/>
              <a:gd name="connsiteX3" fmla="*/ 19573876 w 19573876"/>
              <a:gd name="connsiteY3" fmla="*/ 3637251 h 4795837"/>
              <a:gd name="connsiteX0" fmla="*/ 0 w 19573875"/>
              <a:gd name="connsiteY0" fmla="*/ 5250439 h 5250439"/>
              <a:gd name="connsiteX1" fmla="*/ 6915150 w 19573875"/>
              <a:gd name="connsiteY1" fmla="*/ 2343583 h 5250439"/>
              <a:gd name="connsiteX2" fmla="*/ 11858625 w 19573875"/>
              <a:gd name="connsiteY2" fmla="*/ 3943783 h 5250439"/>
              <a:gd name="connsiteX3" fmla="*/ 19573875 w 19573875"/>
              <a:gd name="connsiteY3" fmla="*/ 3637251 h 5250439"/>
              <a:gd name="connsiteX0" fmla="*/ 0 w 19573875"/>
              <a:gd name="connsiteY0" fmla="*/ 3795712 h 4159394"/>
              <a:gd name="connsiteX1" fmla="*/ 6915150 w 19573875"/>
              <a:gd name="connsiteY1" fmla="*/ 2343583 h 4159394"/>
              <a:gd name="connsiteX2" fmla="*/ 11858625 w 19573875"/>
              <a:gd name="connsiteY2" fmla="*/ 3943783 h 4159394"/>
              <a:gd name="connsiteX3" fmla="*/ 19573875 w 19573875"/>
              <a:gd name="connsiteY3" fmla="*/ 3637251 h 4159394"/>
              <a:gd name="connsiteX0" fmla="*/ 0 w 19573875"/>
              <a:gd name="connsiteY0" fmla="*/ 3795712 h 4815103"/>
              <a:gd name="connsiteX1" fmla="*/ 6915150 w 19573875"/>
              <a:gd name="connsiteY1" fmla="*/ 2343583 h 4815103"/>
              <a:gd name="connsiteX2" fmla="*/ 11858625 w 19573875"/>
              <a:gd name="connsiteY2" fmla="*/ 3943783 h 4815103"/>
              <a:gd name="connsiteX3" fmla="*/ 19573875 w 19573875"/>
              <a:gd name="connsiteY3" fmla="*/ 3637251 h 4815103"/>
              <a:gd name="connsiteX0" fmla="*/ 0 w 19573875"/>
              <a:gd name="connsiteY0" fmla="*/ 3795712 h 6178910"/>
              <a:gd name="connsiteX1" fmla="*/ 6915150 w 19573875"/>
              <a:gd name="connsiteY1" fmla="*/ 2343583 h 6178910"/>
              <a:gd name="connsiteX2" fmla="*/ 11858625 w 19573875"/>
              <a:gd name="connsiteY2" fmla="*/ 3943783 h 6178910"/>
              <a:gd name="connsiteX3" fmla="*/ 19573875 w 19573875"/>
              <a:gd name="connsiteY3" fmla="*/ 3637251 h 6178910"/>
              <a:gd name="connsiteX0" fmla="*/ 0 w 19573875"/>
              <a:gd name="connsiteY0" fmla="*/ 3613871 h 5997069"/>
              <a:gd name="connsiteX1" fmla="*/ 6915150 w 19573875"/>
              <a:gd name="connsiteY1" fmla="*/ 2343583 h 5997069"/>
              <a:gd name="connsiteX2" fmla="*/ 11858625 w 19573875"/>
              <a:gd name="connsiteY2" fmla="*/ 3943783 h 5997069"/>
              <a:gd name="connsiteX3" fmla="*/ 19573875 w 19573875"/>
              <a:gd name="connsiteY3" fmla="*/ 3637251 h 5997069"/>
              <a:gd name="connsiteX0" fmla="*/ 0 w 19573875"/>
              <a:gd name="connsiteY0" fmla="*/ 3613871 h 5997069"/>
              <a:gd name="connsiteX1" fmla="*/ 6915150 w 19573875"/>
              <a:gd name="connsiteY1" fmla="*/ 2343583 h 5997069"/>
              <a:gd name="connsiteX2" fmla="*/ 11858625 w 19573875"/>
              <a:gd name="connsiteY2" fmla="*/ 4398387 h 5997069"/>
              <a:gd name="connsiteX3" fmla="*/ 19573875 w 19573875"/>
              <a:gd name="connsiteY3" fmla="*/ 3637251 h 5997069"/>
              <a:gd name="connsiteX0" fmla="*/ 0 w 19573875"/>
              <a:gd name="connsiteY0" fmla="*/ 3382960 h 5766158"/>
              <a:gd name="connsiteX1" fmla="*/ 6915150 w 19573875"/>
              <a:gd name="connsiteY1" fmla="*/ 2112672 h 5766158"/>
              <a:gd name="connsiteX2" fmla="*/ 11858625 w 19573875"/>
              <a:gd name="connsiteY2" fmla="*/ 4167476 h 5766158"/>
              <a:gd name="connsiteX3" fmla="*/ 19573875 w 19573875"/>
              <a:gd name="connsiteY3" fmla="*/ 3406340 h 5766158"/>
              <a:gd name="connsiteX0" fmla="*/ 0 w 19573875"/>
              <a:gd name="connsiteY0" fmla="*/ 3746642 h 6129840"/>
              <a:gd name="connsiteX1" fmla="*/ 6915150 w 19573875"/>
              <a:gd name="connsiteY1" fmla="*/ 2476354 h 6129840"/>
              <a:gd name="connsiteX2" fmla="*/ 11858625 w 19573875"/>
              <a:gd name="connsiteY2" fmla="*/ 4531158 h 6129840"/>
              <a:gd name="connsiteX3" fmla="*/ 19573875 w 19573875"/>
              <a:gd name="connsiteY3" fmla="*/ 3406340 h 6129840"/>
              <a:gd name="connsiteX0" fmla="*/ 0 w 19573875"/>
              <a:gd name="connsiteY0" fmla="*/ 2837437 h 5220635"/>
              <a:gd name="connsiteX1" fmla="*/ 6915150 w 19573875"/>
              <a:gd name="connsiteY1" fmla="*/ 1567149 h 5220635"/>
              <a:gd name="connsiteX2" fmla="*/ 11858625 w 19573875"/>
              <a:gd name="connsiteY2" fmla="*/ 3621953 h 5220635"/>
              <a:gd name="connsiteX3" fmla="*/ 19573875 w 19573875"/>
              <a:gd name="connsiteY3" fmla="*/ 2497135 h 5220635"/>
              <a:gd name="connsiteX0" fmla="*/ 0 w 19573875"/>
              <a:gd name="connsiteY0" fmla="*/ 2594983 h 4978180"/>
              <a:gd name="connsiteX1" fmla="*/ 6915150 w 19573875"/>
              <a:gd name="connsiteY1" fmla="*/ 1567149 h 4978180"/>
              <a:gd name="connsiteX2" fmla="*/ 11858625 w 19573875"/>
              <a:gd name="connsiteY2" fmla="*/ 3621953 h 4978180"/>
              <a:gd name="connsiteX3" fmla="*/ 19573875 w 19573875"/>
              <a:gd name="connsiteY3" fmla="*/ 2497135 h 4978180"/>
              <a:gd name="connsiteX0" fmla="*/ 0 w 19573875"/>
              <a:gd name="connsiteY0" fmla="*/ 2594983 h 4432657"/>
              <a:gd name="connsiteX1" fmla="*/ 6915150 w 19573875"/>
              <a:gd name="connsiteY1" fmla="*/ 1567149 h 4432657"/>
              <a:gd name="connsiteX2" fmla="*/ 11858625 w 19573875"/>
              <a:gd name="connsiteY2" fmla="*/ 3621953 h 4432657"/>
              <a:gd name="connsiteX3" fmla="*/ 19573875 w 19573875"/>
              <a:gd name="connsiteY3" fmla="*/ 2497135 h 4432657"/>
              <a:gd name="connsiteX0" fmla="*/ 0 w 19573875"/>
              <a:gd name="connsiteY0" fmla="*/ 2594982 h 4432657"/>
              <a:gd name="connsiteX1" fmla="*/ 6915150 w 19573875"/>
              <a:gd name="connsiteY1" fmla="*/ 1567149 h 4432657"/>
              <a:gd name="connsiteX2" fmla="*/ 11858625 w 19573875"/>
              <a:gd name="connsiteY2" fmla="*/ 3621953 h 4432657"/>
              <a:gd name="connsiteX3" fmla="*/ 19573875 w 19573875"/>
              <a:gd name="connsiteY3" fmla="*/ 2497135 h 4432657"/>
              <a:gd name="connsiteX0" fmla="*/ 0 w 19573875"/>
              <a:gd name="connsiteY0" fmla="*/ 2594982 h 4432657"/>
              <a:gd name="connsiteX1" fmla="*/ 6915150 w 19573875"/>
              <a:gd name="connsiteY1" fmla="*/ 1567149 h 4432657"/>
              <a:gd name="connsiteX2" fmla="*/ 11671329 w 19573875"/>
              <a:gd name="connsiteY2" fmla="*/ 3160134 h 4432657"/>
              <a:gd name="connsiteX3" fmla="*/ 19573875 w 19573875"/>
              <a:gd name="connsiteY3" fmla="*/ 2497135 h 4432657"/>
              <a:gd name="connsiteX0" fmla="*/ 0 w 19573875"/>
              <a:gd name="connsiteY0" fmla="*/ 2271709 h 4109384"/>
              <a:gd name="connsiteX1" fmla="*/ 6915150 w 19573875"/>
              <a:gd name="connsiteY1" fmla="*/ 1243876 h 4109384"/>
              <a:gd name="connsiteX2" fmla="*/ 11671329 w 19573875"/>
              <a:gd name="connsiteY2" fmla="*/ 2836861 h 4109384"/>
              <a:gd name="connsiteX3" fmla="*/ 19573875 w 19573875"/>
              <a:gd name="connsiteY3" fmla="*/ 2497135 h 4109384"/>
              <a:gd name="connsiteX0" fmla="*/ 0 w 19573875"/>
              <a:gd name="connsiteY0" fmla="*/ 2872073 h 4709748"/>
              <a:gd name="connsiteX1" fmla="*/ 6915150 w 19573875"/>
              <a:gd name="connsiteY1" fmla="*/ 1844240 h 4709748"/>
              <a:gd name="connsiteX2" fmla="*/ 11671329 w 19573875"/>
              <a:gd name="connsiteY2" fmla="*/ 3437225 h 4709748"/>
              <a:gd name="connsiteX3" fmla="*/ 19573875 w 19573875"/>
              <a:gd name="connsiteY3" fmla="*/ 3097499 h 4709748"/>
              <a:gd name="connsiteX0" fmla="*/ 0 w 19573875"/>
              <a:gd name="connsiteY0" fmla="*/ 2387164 h 4224839"/>
              <a:gd name="connsiteX1" fmla="*/ 6915150 w 19573875"/>
              <a:gd name="connsiteY1" fmla="*/ 1359331 h 4224839"/>
              <a:gd name="connsiteX2" fmla="*/ 11671329 w 19573875"/>
              <a:gd name="connsiteY2" fmla="*/ 2952316 h 4224839"/>
              <a:gd name="connsiteX3" fmla="*/ 19573875 w 19573875"/>
              <a:gd name="connsiteY3" fmla="*/ 2612590 h 4224839"/>
              <a:gd name="connsiteX0" fmla="*/ 0 w 19573875"/>
              <a:gd name="connsiteY0" fmla="*/ 2811459 h 4649134"/>
              <a:gd name="connsiteX1" fmla="*/ 6915150 w 19573875"/>
              <a:gd name="connsiteY1" fmla="*/ 1783626 h 4649134"/>
              <a:gd name="connsiteX2" fmla="*/ 11671329 w 19573875"/>
              <a:gd name="connsiteY2" fmla="*/ 3376611 h 4649134"/>
              <a:gd name="connsiteX3" fmla="*/ 19573875 w 19573875"/>
              <a:gd name="connsiteY3" fmla="*/ 3036885 h 4649134"/>
              <a:gd name="connsiteX0" fmla="*/ 0 w 19573875"/>
              <a:gd name="connsiteY0" fmla="*/ 2993300 h 4830975"/>
              <a:gd name="connsiteX1" fmla="*/ 6915150 w 19573875"/>
              <a:gd name="connsiteY1" fmla="*/ 1965467 h 4830975"/>
              <a:gd name="connsiteX2" fmla="*/ 11671329 w 19573875"/>
              <a:gd name="connsiteY2" fmla="*/ 3558452 h 4830975"/>
              <a:gd name="connsiteX3" fmla="*/ 19573875 w 19573875"/>
              <a:gd name="connsiteY3" fmla="*/ 3036885 h 4830975"/>
              <a:gd name="connsiteX0" fmla="*/ 0 w 19573875"/>
              <a:gd name="connsiteY0" fmla="*/ 2993300 h 4830975"/>
              <a:gd name="connsiteX1" fmla="*/ 6915150 w 19573875"/>
              <a:gd name="connsiteY1" fmla="*/ 1965467 h 4830975"/>
              <a:gd name="connsiteX2" fmla="*/ 11671329 w 19573875"/>
              <a:gd name="connsiteY2" fmla="*/ 3558452 h 4830975"/>
              <a:gd name="connsiteX3" fmla="*/ 19573875 w 19573875"/>
              <a:gd name="connsiteY3" fmla="*/ 3036885 h 4830975"/>
              <a:gd name="connsiteX0" fmla="*/ 0 w 19573875"/>
              <a:gd name="connsiteY0" fmla="*/ 3114527 h 4952202"/>
              <a:gd name="connsiteX1" fmla="*/ 6915150 w 19573875"/>
              <a:gd name="connsiteY1" fmla="*/ 2086694 h 4952202"/>
              <a:gd name="connsiteX2" fmla="*/ 11671329 w 19573875"/>
              <a:gd name="connsiteY2" fmla="*/ 3679679 h 4952202"/>
              <a:gd name="connsiteX3" fmla="*/ 19573875 w 19573875"/>
              <a:gd name="connsiteY3" fmla="*/ 3036885 h 4952202"/>
              <a:gd name="connsiteX0" fmla="*/ 0 w 19573875"/>
              <a:gd name="connsiteY0" fmla="*/ 3114527 h 4952202"/>
              <a:gd name="connsiteX1" fmla="*/ 6915150 w 19573875"/>
              <a:gd name="connsiteY1" fmla="*/ 2086694 h 4952202"/>
              <a:gd name="connsiteX2" fmla="*/ 11671329 w 19573875"/>
              <a:gd name="connsiteY2" fmla="*/ 3679679 h 4952202"/>
              <a:gd name="connsiteX3" fmla="*/ 19573875 w 19573875"/>
              <a:gd name="connsiteY3" fmla="*/ 3036885 h 4952202"/>
              <a:gd name="connsiteX0" fmla="*/ 0 w 19573875"/>
              <a:gd name="connsiteY0" fmla="*/ 3114527 h 4952202"/>
              <a:gd name="connsiteX1" fmla="*/ 6915150 w 19573875"/>
              <a:gd name="connsiteY1" fmla="*/ 2086694 h 4952202"/>
              <a:gd name="connsiteX2" fmla="*/ 11671329 w 19573875"/>
              <a:gd name="connsiteY2" fmla="*/ 3679679 h 4952202"/>
              <a:gd name="connsiteX3" fmla="*/ 19573875 w 19573875"/>
              <a:gd name="connsiteY3" fmla="*/ 3036885 h 4952202"/>
              <a:gd name="connsiteX0" fmla="*/ 0 w 19573875"/>
              <a:gd name="connsiteY0" fmla="*/ 2932686 h 4770361"/>
              <a:gd name="connsiteX1" fmla="*/ 6915150 w 19573875"/>
              <a:gd name="connsiteY1" fmla="*/ 1904853 h 4770361"/>
              <a:gd name="connsiteX2" fmla="*/ 11671329 w 19573875"/>
              <a:gd name="connsiteY2" fmla="*/ 3497838 h 4770361"/>
              <a:gd name="connsiteX3" fmla="*/ 19573875 w 19573875"/>
              <a:gd name="connsiteY3" fmla="*/ 2855044 h 4770361"/>
              <a:gd name="connsiteX0" fmla="*/ 0 w 19573875"/>
              <a:gd name="connsiteY0" fmla="*/ 1538573 h 3376248"/>
              <a:gd name="connsiteX1" fmla="*/ 6915150 w 19573875"/>
              <a:gd name="connsiteY1" fmla="*/ 510740 h 3376248"/>
              <a:gd name="connsiteX2" fmla="*/ 11671329 w 19573875"/>
              <a:gd name="connsiteY2" fmla="*/ 2103725 h 3376248"/>
              <a:gd name="connsiteX3" fmla="*/ 19573875 w 19573875"/>
              <a:gd name="connsiteY3" fmla="*/ 1460931 h 3376248"/>
              <a:gd name="connsiteX0" fmla="*/ 0 w 19573875"/>
              <a:gd name="connsiteY0" fmla="*/ 1122025 h 2959700"/>
              <a:gd name="connsiteX1" fmla="*/ 6915150 w 19573875"/>
              <a:gd name="connsiteY1" fmla="*/ 94192 h 2959700"/>
              <a:gd name="connsiteX2" fmla="*/ 11671329 w 19573875"/>
              <a:gd name="connsiteY2" fmla="*/ 1687177 h 2959700"/>
              <a:gd name="connsiteX3" fmla="*/ 16132314 w 19573875"/>
              <a:gd name="connsiteY3" fmla="*/ 61285 h 2959700"/>
              <a:gd name="connsiteX4" fmla="*/ 19573875 w 19573875"/>
              <a:gd name="connsiteY4" fmla="*/ 1044383 h 2959700"/>
              <a:gd name="connsiteX0" fmla="*/ 0 w 19573875"/>
              <a:gd name="connsiteY0" fmla="*/ 1122025 h 2959700"/>
              <a:gd name="connsiteX1" fmla="*/ 6915150 w 19573875"/>
              <a:gd name="connsiteY1" fmla="*/ 94192 h 2959700"/>
              <a:gd name="connsiteX2" fmla="*/ 11671329 w 19573875"/>
              <a:gd name="connsiteY2" fmla="*/ 1687177 h 2959700"/>
              <a:gd name="connsiteX3" fmla="*/ 16132313 w 19573875"/>
              <a:gd name="connsiteY3" fmla="*/ 671 h 2959700"/>
              <a:gd name="connsiteX4" fmla="*/ 19573875 w 19573875"/>
              <a:gd name="connsiteY4" fmla="*/ 1044383 h 2959700"/>
              <a:gd name="connsiteX0" fmla="*/ 0 w 19573875"/>
              <a:gd name="connsiteY0" fmla="*/ 1228485 h 3066160"/>
              <a:gd name="connsiteX1" fmla="*/ 6915150 w 19573875"/>
              <a:gd name="connsiteY1" fmla="*/ 200652 h 3066160"/>
              <a:gd name="connsiteX2" fmla="*/ 11671329 w 19573875"/>
              <a:gd name="connsiteY2" fmla="*/ 1793637 h 3066160"/>
              <a:gd name="connsiteX3" fmla="*/ 16132313 w 19573875"/>
              <a:gd name="connsiteY3" fmla="*/ 107131 h 3066160"/>
              <a:gd name="connsiteX4" fmla="*/ 19573875 w 19573875"/>
              <a:gd name="connsiteY4" fmla="*/ 1150843 h 3066160"/>
              <a:gd name="connsiteX0" fmla="*/ 0 w 19573875"/>
              <a:gd name="connsiteY0" fmla="*/ 1228485 h 3066160"/>
              <a:gd name="connsiteX1" fmla="*/ 6915150 w 19573875"/>
              <a:gd name="connsiteY1" fmla="*/ 200652 h 3066160"/>
              <a:gd name="connsiteX2" fmla="*/ 11671329 w 19573875"/>
              <a:gd name="connsiteY2" fmla="*/ 1793637 h 3066160"/>
              <a:gd name="connsiteX3" fmla="*/ 16132313 w 19573875"/>
              <a:gd name="connsiteY3" fmla="*/ 107131 h 3066160"/>
              <a:gd name="connsiteX4" fmla="*/ 19573875 w 19573875"/>
              <a:gd name="connsiteY4" fmla="*/ 1150843 h 3066160"/>
              <a:gd name="connsiteX0" fmla="*/ 0 w 19573875"/>
              <a:gd name="connsiteY0" fmla="*/ 1349712 h 3187387"/>
              <a:gd name="connsiteX1" fmla="*/ 6915150 w 19573875"/>
              <a:gd name="connsiteY1" fmla="*/ 321879 h 3187387"/>
              <a:gd name="connsiteX2" fmla="*/ 11671329 w 19573875"/>
              <a:gd name="connsiteY2" fmla="*/ 1914864 h 3187387"/>
              <a:gd name="connsiteX3" fmla="*/ 16132313 w 19573875"/>
              <a:gd name="connsiteY3" fmla="*/ 228358 h 3187387"/>
              <a:gd name="connsiteX4" fmla="*/ 19573875 w 19573875"/>
              <a:gd name="connsiteY4" fmla="*/ 1272070 h 3187387"/>
              <a:gd name="connsiteX0" fmla="*/ 0 w 19573875"/>
              <a:gd name="connsiteY0" fmla="*/ 1470939 h 3308614"/>
              <a:gd name="connsiteX1" fmla="*/ 6915150 w 19573875"/>
              <a:gd name="connsiteY1" fmla="*/ 443106 h 3308614"/>
              <a:gd name="connsiteX2" fmla="*/ 11671329 w 19573875"/>
              <a:gd name="connsiteY2" fmla="*/ 2036091 h 3308614"/>
              <a:gd name="connsiteX3" fmla="*/ 16132313 w 19573875"/>
              <a:gd name="connsiteY3" fmla="*/ 349585 h 3308614"/>
              <a:gd name="connsiteX4" fmla="*/ 19573875 w 19573875"/>
              <a:gd name="connsiteY4" fmla="*/ 1393297 h 3308614"/>
              <a:gd name="connsiteX0" fmla="*/ 0 w 19573875"/>
              <a:gd name="connsiteY0" fmla="*/ 1470939 h 3308614"/>
              <a:gd name="connsiteX1" fmla="*/ 6915150 w 19573875"/>
              <a:gd name="connsiteY1" fmla="*/ 443106 h 3308614"/>
              <a:gd name="connsiteX2" fmla="*/ 11671329 w 19573875"/>
              <a:gd name="connsiteY2" fmla="*/ 2036091 h 3308614"/>
              <a:gd name="connsiteX3" fmla="*/ 16132313 w 19573875"/>
              <a:gd name="connsiteY3" fmla="*/ 349585 h 3308614"/>
              <a:gd name="connsiteX4" fmla="*/ 19573875 w 19573875"/>
              <a:gd name="connsiteY4" fmla="*/ 1393297 h 3308614"/>
              <a:gd name="connsiteX0" fmla="*/ 0 w 19573875"/>
              <a:gd name="connsiteY0" fmla="*/ 2622597 h 4460272"/>
              <a:gd name="connsiteX1" fmla="*/ 6915150 w 19573875"/>
              <a:gd name="connsiteY1" fmla="*/ 1594764 h 4460272"/>
              <a:gd name="connsiteX2" fmla="*/ 11671329 w 19573875"/>
              <a:gd name="connsiteY2" fmla="*/ 3187749 h 4460272"/>
              <a:gd name="connsiteX3" fmla="*/ 16132312 w 19573875"/>
              <a:gd name="connsiteY3" fmla="*/ 349586 h 4460272"/>
              <a:gd name="connsiteX4" fmla="*/ 19573875 w 19573875"/>
              <a:gd name="connsiteY4" fmla="*/ 2544955 h 4460272"/>
              <a:gd name="connsiteX0" fmla="*/ 0 w 19573875"/>
              <a:gd name="connsiteY0" fmla="*/ 2440756 h 4278431"/>
              <a:gd name="connsiteX1" fmla="*/ 6915150 w 19573875"/>
              <a:gd name="connsiteY1" fmla="*/ 1412923 h 4278431"/>
              <a:gd name="connsiteX2" fmla="*/ 11671329 w 19573875"/>
              <a:gd name="connsiteY2" fmla="*/ 3005908 h 4278431"/>
              <a:gd name="connsiteX3" fmla="*/ 16132312 w 19573875"/>
              <a:gd name="connsiteY3" fmla="*/ 167745 h 4278431"/>
              <a:gd name="connsiteX4" fmla="*/ 19573875 w 19573875"/>
              <a:gd name="connsiteY4" fmla="*/ 2363114 h 4278431"/>
              <a:gd name="connsiteX0" fmla="*/ 0 w 19573875"/>
              <a:gd name="connsiteY0" fmla="*/ 2440756 h 4278431"/>
              <a:gd name="connsiteX1" fmla="*/ 6915150 w 19573875"/>
              <a:gd name="connsiteY1" fmla="*/ 1412923 h 4278431"/>
              <a:gd name="connsiteX2" fmla="*/ 11671329 w 19573875"/>
              <a:gd name="connsiteY2" fmla="*/ 3005908 h 4278431"/>
              <a:gd name="connsiteX3" fmla="*/ 16132312 w 19573875"/>
              <a:gd name="connsiteY3" fmla="*/ 167745 h 4278431"/>
              <a:gd name="connsiteX4" fmla="*/ 19573875 w 19573875"/>
              <a:gd name="connsiteY4" fmla="*/ 2363114 h 4278431"/>
              <a:gd name="connsiteX0" fmla="*/ 0 w 19573875"/>
              <a:gd name="connsiteY0" fmla="*/ 1228484 h 3066159"/>
              <a:gd name="connsiteX1" fmla="*/ 6915150 w 19573875"/>
              <a:gd name="connsiteY1" fmla="*/ 200651 h 3066159"/>
              <a:gd name="connsiteX2" fmla="*/ 11671329 w 19573875"/>
              <a:gd name="connsiteY2" fmla="*/ 1793636 h 3066159"/>
              <a:gd name="connsiteX3" fmla="*/ 16398622 w 19573875"/>
              <a:gd name="connsiteY3" fmla="*/ 167745 h 3066159"/>
              <a:gd name="connsiteX4" fmla="*/ 19573875 w 19573875"/>
              <a:gd name="connsiteY4" fmla="*/ 1150842 h 306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3875" h="3066159">
                <a:moveTo>
                  <a:pt x="0" y="1228484"/>
                </a:moveTo>
                <a:cubicBezTo>
                  <a:pt x="2915812" y="3066158"/>
                  <a:pt x="4969929" y="106459"/>
                  <a:pt x="6915150" y="200651"/>
                </a:cubicBezTo>
                <a:cubicBezTo>
                  <a:pt x="8860371" y="294843"/>
                  <a:pt x="10090750" y="1799120"/>
                  <a:pt x="11671329" y="1793636"/>
                </a:cubicBezTo>
                <a:cubicBezTo>
                  <a:pt x="13251908" y="1788152"/>
                  <a:pt x="15286387" y="335490"/>
                  <a:pt x="16398622" y="167745"/>
                </a:cubicBezTo>
                <a:cubicBezTo>
                  <a:pt x="17510857" y="0"/>
                  <a:pt x="18426688" y="802938"/>
                  <a:pt x="19573875" y="1150842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20000"/>
                <a:lumOff val="80000"/>
                <a:alpha val="51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  <a:ea typeface="+mn-ea"/>
            </a:endParaRPr>
          </a:p>
        </p:txBody>
      </p:sp>
      <p:sp>
        <p:nvSpPr>
          <p:cNvPr id="13" name="자유형 11"/>
          <p:cNvSpPr/>
          <p:nvPr/>
        </p:nvSpPr>
        <p:spPr bwMode="auto">
          <a:xfrm>
            <a:off x="-9101137" y="952794"/>
            <a:ext cx="18202275" cy="963651"/>
          </a:xfrm>
          <a:custGeom>
            <a:avLst/>
            <a:gdLst>
              <a:gd name="connsiteX0" fmla="*/ 0 w 15630525"/>
              <a:gd name="connsiteY0" fmla="*/ 1285875 h 2000250"/>
              <a:gd name="connsiteX1" fmla="*/ 2971800 w 15630525"/>
              <a:gd name="connsiteY1" fmla="*/ 342900 h 2000250"/>
              <a:gd name="connsiteX2" fmla="*/ 7915275 w 15630525"/>
              <a:gd name="connsiteY2" fmla="*/ 1943100 h 2000250"/>
              <a:gd name="connsiteX3" fmla="*/ 15630525 w 15630525"/>
              <a:gd name="connsiteY3" fmla="*/ 0 h 2000250"/>
              <a:gd name="connsiteX0" fmla="*/ 0 w 19573875"/>
              <a:gd name="connsiteY0" fmla="*/ 1885950 h 2000250"/>
              <a:gd name="connsiteX1" fmla="*/ 6915150 w 19573875"/>
              <a:gd name="connsiteY1" fmla="*/ 342900 h 2000250"/>
              <a:gd name="connsiteX2" fmla="*/ 11858625 w 19573875"/>
              <a:gd name="connsiteY2" fmla="*/ 1943100 h 2000250"/>
              <a:gd name="connsiteX3" fmla="*/ 19573875 w 19573875"/>
              <a:gd name="connsiteY3" fmla="*/ 0 h 2000250"/>
              <a:gd name="connsiteX0" fmla="*/ 0 w 19573876"/>
              <a:gd name="connsiteY0" fmla="*/ 1552575 h 1901105"/>
              <a:gd name="connsiteX1" fmla="*/ 6915150 w 19573876"/>
              <a:gd name="connsiteY1" fmla="*/ 9525 h 1901105"/>
              <a:gd name="connsiteX2" fmla="*/ 11858625 w 19573876"/>
              <a:gd name="connsiteY2" fmla="*/ 1609725 h 1901105"/>
              <a:gd name="connsiteX3" fmla="*/ 19573876 w 19573876"/>
              <a:gd name="connsiteY3" fmla="*/ 1757795 h 1901105"/>
              <a:gd name="connsiteX0" fmla="*/ 0 w 19573876"/>
              <a:gd name="connsiteY0" fmla="*/ 2431906 h 2780432"/>
              <a:gd name="connsiteX1" fmla="*/ 6915150 w 19573876"/>
              <a:gd name="connsiteY1" fmla="*/ 888856 h 2780432"/>
              <a:gd name="connsiteX2" fmla="*/ 11858625 w 19573876"/>
              <a:gd name="connsiteY2" fmla="*/ 2489056 h 2780432"/>
              <a:gd name="connsiteX3" fmla="*/ 19573876 w 19573876"/>
              <a:gd name="connsiteY3" fmla="*/ 2637126 h 2780432"/>
              <a:gd name="connsiteX0" fmla="*/ 0 w 19573876"/>
              <a:gd name="connsiteY0" fmla="*/ 3432031 h 3780560"/>
              <a:gd name="connsiteX1" fmla="*/ 6915150 w 19573876"/>
              <a:gd name="connsiteY1" fmla="*/ 1888981 h 3780560"/>
              <a:gd name="connsiteX2" fmla="*/ 11858625 w 19573876"/>
              <a:gd name="connsiteY2" fmla="*/ 3489181 h 3780560"/>
              <a:gd name="connsiteX3" fmla="*/ 19573876 w 19573876"/>
              <a:gd name="connsiteY3" fmla="*/ 3637251 h 3780560"/>
              <a:gd name="connsiteX0" fmla="*/ 0 w 19573876"/>
              <a:gd name="connsiteY0" fmla="*/ 4795837 h 4795837"/>
              <a:gd name="connsiteX1" fmla="*/ 6915150 w 19573876"/>
              <a:gd name="connsiteY1" fmla="*/ 1888981 h 4795837"/>
              <a:gd name="connsiteX2" fmla="*/ 11858625 w 19573876"/>
              <a:gd name="connsiteY2" fmla="*/ 3489181 h 4795837"/>
              <a:gd name="connsiteX3" fmla="*/ 19573876 w 19573876"/>
              <a:gd name="connsiteY3" fmla="*/ 3637251 h 4795837"/>
              <a:gd name="connsiteX0" fmla="*/ 0 w 19573875"/>
              <a:gd name="connsiteY0" fmla="*/ 5250439 h 5250439"/>
              <a:gd name="connsiteX1" fmla="*/ 6915150 w 19573875"/>
              <a:gd name="connsiteY1" fmla="*/ 2343583 h 5250439"/>
              <a:gd name="connsiteX2" fmla="*/ 11858625 w 19573875"/>
              <a:gd name="connsiteY2" fmla="*/ 3943783 h 5250439"/>
              <a:gd name="connsiteX3" fmla="*/ 19573875 w 19573875"/>
              <a:gd name="connsiteY3" fmla="*/ 3637251 h 5250439"/>
              <a:gd name="connsiteX0" fmla="*/ 0 w 19573875"/>
              <a:gd name="connsiteY0" fmla="*/ 3795712 h 4159394"/>
              <a:gd name="connsiteX1" fmla="*/ 6915150 w 19573875"/>
              <a:gd name="connsiteY1" fmla="*/ 2343583 h 4159394"/>
              <a:gd name="connsiteX2" fmla="*/ 11858625 w 19573875"/>
              <a:gd name="connsiteY2" fmla="*/ 3943783 h 4159394"/>
              <a:gd name="connsiteX3" fmla="*/ 19573875 w 19573875"/>
              <a:gd name="connsiteY3" fmla="*/ 3637251 h 4159394"/>
              <a:gd name="connsiteX0" fmla="*/ 0 w 19573875"/>
              <a:gd name="connsiteY0" fmla="*/ 3795712 h 4815103"/>
              <a:gd name="connsiteX1" fmla="*/ 6915150 w 19573875"/>
              <a:gd name="connsiteY1" fmla="*/ 2343583 h 4815103"/>
              <a:gd name="connsiteX2" fmla="*/ 11858625 w 19573875"/>
              <a:gd name="connsiteY2" fmla="*/ 3943783 h 4815103"/>
              <a:gd name="connsiteX3" fmla="*/ 19573875 w 19573875"/>
              <a:gd name="connsiteY3" fmla="*/ 3637251 h 4815103"/>
              <a:gd name="connsiteX0" fmla="*/ 0 w 19573875"/>
              <a:gd name="connsiteY0" fmla="*/ 3795712 h 6178910"/>
              <a:gd name="connsiteX1" fmla="*/ 6915150 w 19573875"/>
              <a:gd name="connsiteY1" fmla="*/ 2343583 h 6178910"/>
              <a:gd name="connsiteX2" fmla="*/ 11858625 w 19573875"/>
              <a:gd name="connsiteY2" fmla="*/ 3943783 h 6178910"/>
              <a:gd name="connsiteX3" fmla="*/ 19573875 w 19573875"/>
              <a:gd name="connsiteY3" fmla="*/ 3637251 h 6178910"/>
              <a:gd name="connsiteX0" fmla="*/ 0 w 19573875"/>
              <a:gd name="connsiteY0" fmla="*/ 3613871 h 5997069"/>
              <a:gd name="connsiteX1" fmla="*/ 6915150 w 19573875"/>
              <a:gd name="connsiteY1" fmla="*/ 2343583 h 5997069"/>
              <a:gd name="connsiteX2" fmla="*/ 11858625 w 19573875"/>
              <a:gd name="connsiteY2" fmla="*/ 3943783 h 5997069"/>
              <a:gd name="connsiteX3" fmla="*/ 19573875 w 19573875"/>
              <a:gd name="connsiteY3" fmla="*/ 3637251 h 5997069"/>
              <a:gd name="connsiteX0" fmla="*/ 0 w 19573875"/>
              <a:gd name="connsiteY0" fmla="*/ 3613871 h 5997069"/>
              <a:gd name="connsiteX1" fmla="*/ 6915150 w 19573875"/>
              <a:gd name="connsiteY1" fmla="*/ 2343583 h 5997069"/>
              <a:gd name="connsiteX2" fmla="*/ 11858625 w 19573875"/>
              <a:gd name="connsiteY2" fmla="*/ 4398387 h 5997069"/>
              <a:gd name="connsiteX3" fmla="*/ 19573875 w 19573875"/>
              <a:gd name="connsiteY3" fmla="*/ 3637251 h 5997069"/>
              <a:gd name="connsiteX0" fmla="*/ 0 w 19573875"/>
              <a:gd name="connsiteY0" fmla="*/ 3382960 h 5766158"/>
              <a:gd name="connsiteX1" fmla="*/ 6915150 w 19573875"/>
              <a:gd name="connsiteY1" fmla="*/ 2112672 h 5766158"/>
              <a:gd name="connsiteX2" fmla="*/ 11858625 w 19573875"/>
              <a:gd name="connsiteY2" fmla="*/ 4167476 h 5766158"/>
              <a:gd name="connsiteX3" fmla="*/ 19573875 w 19573875"/>
              <a:gd name="connsiteY3" fmla="*/ 3406340 h 5766158"/>
              <a:gd name="connsiteX0" fmla="*/ 0 w 19573875"/>
              <a:gd name="connsiteY0" fmla="*/ 3746642 h 6129840"/>
              <a:gd name="connsiteX1" fmla="*/ 6915150 w 19573875"/>
              <a:gd name="connsiteY1" fmla="*/ 2476354 h 6129840"/>
              <a:gd name="connsiteX2" fmla="*/ 11858625 w 19573875"/>
              <a:gd name="connsiteY2" fmla="*/ 4531158 h 6129840"/>
              <a:gd name="connsiteX3" fmla="*/ 19573875 w 19573875"/>
              <a:gd name="connsiteY3" fmla="*/ 3406340 h 6129840"/>
              <a:gd name="connsiteX0" fmla="*/ 0 w 19573875"/>
              <a:gd name="connsiteY0" fmla="*/ 2837437 h 5220635"/>
              <a:gd name="connsiteX1" fmla="*/ 6915150 w 19573875"/>
              <a:gd name="connsiteY1" fmla="*/ 1567149 h 5220635"/>
              <a:gd name="connsiteX2" fmla="*/ 11858625 w 19573875"/>
              <a:gd name="connsiteY2" fmla="*/ 3621953 h 5220635"/>
              <a:gd name="connsiteX3" fmla="*/ 19573875 w 19573875"/>
              <a:gd name="connsiteY3" fmla="*/ 2497135 h 5220635"/>
              <a:gd name="connsiteX0" fmla="*/ 0 w 19573875"/>
              <a:gd name="connsiteY0" fmla="*/ 2594983 h 4978180"/>
              <a:gd name="connsiteX1" fmla="*/ 6915150 w 19573875"/>
              <a:gd name="connsiteY1" fmla="*/ 1567149 h 4978180"/>
              <a:gd name="connsiteX2" fmla="*/ 11858625 w 19573875"/>
              <a:gd name="connsiteY2" fmla="*/ 3621953 h 4978180"/>
              <a:gd name="connsiteX3" fmla="*/ 19573875 w 19573875"/>
              <a:gd name="connsiteY3" fmla="*/ 2497135 h 4978180"/>
              <a:gd name="connsiteX0" fmla="*/ 0 w 19573875"/>
              <a:gd name="connsiteY0" fmla="*/ 2594983 h 4432657"/>
              <a:gd name="connsiteX1" fmla="*/ 6915150 w 19573875"/>
              <a:gd name="connsiteY1" fmla="*/ 1567149 h 4432657"/>
              <a:gd name="connsiteX2" fmla="*/ 11858625 w 19573875"/>
              <a:gd name="connsiteY2" fmla="*/ 3621953 h 4432657"/>
              <a:gd name="connsiteX3" fmla="*/ 19573875 w 19573875"/>
              <a:gd name="connsiteY3" fmla="*/ 2497135 h 4432657"/>
              <a:gd name="connsiteX0" fmla="*/ 0 w 19573875"/>
              <a:gd name="connsiteY0" fmla="*/ 2594982 h 4432657"/>
              <a:gd name="connsiteX1" fmla="*/ 6915150 w 19573875"/>
              <a:gd name="connsiteY1" fmla="*/ 1567149 h 4432657"/>
              <a:gd name="connsiteX2" fmla="*/ 11858625 w 19573875"/>
              <a:gd name="connsiteY2" fmla="*/ 3621953 h 4432657"/>
              <a:gd name="connsiteX3" fmla="*/ 19573875 w 19573875"/>
              <a:gd name="connsiteY3" fmla="*/ 2497135 h 4432657"/>
              <a:gd name="connsiteX0" fmla="*/ 0 w 19573875"/>
              <a:gd name="connsiteY0" fmla="*/ 2594982 h 4432657"/>
              <a:gd name="connsiteX1" fmla="*/ 6915150 w 19573875"/>
              <a:gd name="connsiteY1" fmla="*/ 1567149 h 4432657"/>
              <a:gd name="connsiteX2" fmla="*/ 11671329 w 19573875"/>
              <a:gd name="connsiteY2" fmla="*/ 3160134 h 4432657"/>
              <a:gd name="connsiteX3" fmla="*/ 19573875 w 19573875"/>
              <a:gd name="connsiteY3" fmla="*/ 2497135 h 4432657"/>
              <a:gd name="connsiteX0" fmla="*/ 0 w 19573875"/>
              <a:gd name="connsiteY0" fmla="*/ 2271709 h 4109384"/>
              <a:gd name="connsiteX1" fmla="*/ 6915150 w 19573875"/>
              <a:gd name="connsiteY1" fmla="*/ 1243876 h 4109384"/>
              <a:gd name="connsiteX2" fmla="*/ 11671329 w 19573875"/>
              <a:gd name="connsiteY2" fmla="*/ 2836861 h 4109384"/>
              <a:gd name="connsiteX3" fmla="*/ 19573875 w 19573875"/>
              <a:gd name="connsiteY3" fmla="*/ 2497135 h 4109384"/>
              <a:gd name="connsiteX0" fmla="*/ 0 w 19573875"/>
              <a:gd name="connsiteY0" fmla="*/ 2872073 h 4709748"/>
              <a:gd name="connsiteX1" fmla="*/ 6915150 w 19573875"/>
              <a:gd name="connsiteY1" fmla="*/ 1844240 h 4709748"/>
              <a:gd name="connsiteX2" fmla="*/ 11671329 w 19573875"/>
              <a:gd name="connsiteY2" fmla="*/ 3437225 h 4709748"/>
              <a:gd name="connsiteX3" fmla="*/ 19573875 w 19573875"/>
              <a:gd name="connsiteY3" fmla="*/ 3097499 h 4709748"/>
              <a:gd name="connsiteX0" fmla="*/ 0 w 19573875"/>
              <a:gd name="connsiteY0" fmla="*/ 2387164 h 4224839"/>
              <a:gd name="connsiteX1" fmla="*/ 6915150 w 19573875"/>
              <a:gd name="connsiteY1" fmla="*/ 1359331 h 4224839"/>
              <a:gd name="connsiteX2" fmla="*/ 11671329 w 19573875"/>
              <a:gd name="connsiteY2" fmla="*/ 2952316 h 4224839"/>
              <a:gd name="connsiteX3" fmla="*/ 19573875 w 19573875"/>
              <a:gd name="connsiteY3" fmla="*/ 2612590 h 4224839"/>
              <a:gd name="connsiteX0" fmla="*/ 0 w 19573875"/>
              <a:gd name="connsiteY0" fmla="*/ 2811459 h 4649134"/>
              <a:gd name="connsiteX1" fmla="*/ 6915150 w 19573875"/>
              <a:gd name="connsiteY1" fmla="*/ 1783626 h 4649134"/>
              <a:gd name="connsiteX2" fmla="*/ 11671329 w 19573875"/>
              <a:gd name="connsiteY2" fmla="*/ 3376611 h 4649134"/>
              <a:gd name="connsiteX3" fmla="*/ 19573875 w 19573875"/>
              <a:gd name="connsiteY3" fmla="*/ 3036885 h 4649134"/>
              <a:gd name="connsiteX0" fmla="*/ 0 w 19573875"/>
              <a:gd name="connsiteY0" fmla="*/ 2993300 h 4830975"/>
              <a:gd name="connsiteX1" fmla="*/ 6915150 w 19573875"/>
              <a:gd name="connsiteY1" fmla="*/ 1965467 h 4830975"/>
              <a:gd name="connsiteX2" fmla="*/ 11671329 w 19573875"/>
              <a:gd name="connsiteY2" fmla="*/ 3558452 h 4830975"/>
              <a:gd name="connsiteX3" fmla="*/ 19573875 w 19573875"/>
              <a:gd name="connsiteY3" fmla="*/ 3036885 h 4830975"/>
              <a:gd name="connsiteX0" fmla="*/ 0 w 19573875"/>
              <a:gd name="connsiteY0" fmla="*/ 2993300 h 4830975"/>
              <a:gd name="connsiteX1" fmla="*/ 6915150 w 19573875"/>
              <a:gd name="connsiteY1" fmla="*/ 1965467 h 4830975"/>
              <a:gd name="connsiteX2" fmla="*/ 11671329 w 19573875"/>
              <a:gd name="connsiteY2" fmla="*/ 3558452 h 4830975"/>
              <a:gd name="connsiteX3" fmla="*/ 19573875 w 19573875"/>
              <a:gd name="connsiteY3" fmla="*/ 3036885 h 4830975"/>
              <a:gd name="connsiteX0" fmla="*/ 0 w 19573875"/>
              <a:gd name="connsiteY0" fmla="*/ 3114527 h 4952202"/>
              <a:gd name="connsiteX1" fmla="*/ 6915150 w 19573875"/>
              <a:gd name="connsiteY1" fmla="*/ 2086694 h 4952202"/>
              <a:gd name="connsiteX2" fmla="*/ 11671329 w 19573875"/>
              <a:gd name="connsiteY2" fmla="*/ 3679679 h 4952202"/>
              <a:gd name="connsiteX3" fmla="*/ 19573875 w 19573875"/>
              <a:gd name="connsiteY3" fmla="*/ 3036885 h 4952202"/>
              <a:gd name="connsiteX0" fmla="*/ 0 w 19573875"/>
              <a:gd name="connsiteY0" fmla="*/ 3114527 h 4952202"/>
              <a:gd name="connsiteX1" fmla="*/ 6915150 w 19573875"/>
              <a:gd name="connsiteY1" fmla="*/ 2086694 h 4952202"/>
              <a:gd name="connsiteX2" fmla="*/ 11671329 w 19573875"/>
              <a:gd name="connsiteY2" fmla="*/ 3679679 h 4952202"/>
              <a:gd name="connsiteX3" fmla="*/ 19573875 w 19573875"/>
              <a:gd name="connsiteY3" fmla="*/ 3036885 h 4952202"/>
              <a:gd name="connsiteX0" fmla="*/ 0 w 19573875"/>
              <a:gd name="connsiteY0" fmla="*/ 3114527 h 4952202"/>
              <a:gd name="connsiteX1" fmla="*/ 6915150 w 19573875"/>
              <a:gd name="connsiteY1" fmla="*/ 2086694 h 4952202"/>
              <a:gd name="connsiteX2" fmla="*/ 11671329 w 19573875"/>
              <a:gd name="connsiteY2" fmla="*/ 3679679 h 4952202"/>
              <a:gd name="connsiteX3" fmla="*/ 19573875 w 19573875"/>
              <a:gd name="connsiteY3" fmla="*/ 3036885 h 4952202"/>
              <a:gd name="connsiteX0" fmla="*/ 0 w 19573875"/>
              <a:gd name="connsiteY0" fmla="*/ 2932686 h 4770361"/>
              <a:gd name="connsiteX1" fmla="*/ 6915150 w 19573875"/>
              <a:gd name="connsiteY1" fmla="*/ 1904853 h 4770361"/>
              <a:gd name="connsiteX2" fmla="*/ 11671329 w 19573875"/>
              <a:gd name="connsiteY2" fmla="*/ 3497838 h 4770361"/>
              <a:gd name="connsiteX3" fmla="*/ 19573875 w 19573875"/>
              <a:gd name="connsiteY3" fmla="*/ 2855044 h 4770361"/>
              <a:gd name="connsiteX0" fmla="*/ 0 w 19573875"/>
              <a:gd name="connsiteY0" fmla="*/ 1538573 h 3376248"/>
              <a:gd name="connsiteX1" fmla="*/ 6915150 w 19573875"/>
              <a:gd name="connsiteY1" fmla="*/ 510740 h 3376248"/>
              <a:gd name="connsiteX2" fmla="*/ 11671329 w 19573875"/>
              <a:gd name="connsiteY2" fmla="*/ 2103725 h 3376248"/>
              <a:gd name="connsiteX3" fmla="*/ 19573875 w 19573875"/>
              <a:gd name="connsiteY3" fmla="*/ 1460931 h 3376248"/>
              <a:gd name="connsiteX0" fmla="*/ 0 w 19573875"/>
              <a:gd name="connsiteY0" fmla="*/ 1122025 h 2959700"/>
              <a:gd name="connsiteX1" fmla="*/ 6915150 w 19573875"/>
              <a:gd name="connsiteY1" fmla="*/ 94192 h 2959700"/>
              <a:gd name="connsiteX2" fmla="*/ 11671329 w 19573875"/>
              <a:gd name="connsiteY2" fmla="*/ 1687177 h 2959700"/>
              <a:gd name="connsiteX3" fmla="*/ 16132314 w 19573875"/>
              <a:gd name="connsiteY3" fmla="*/ 61285 h 2959700"/>
              <a:gd name="connsiteX4" fmla="*/ 19573875 w 19573875"/>
              <a:gd name="connsiteY4" fmla="*/ 1044383 h 2959700"/>
              <a:gd name="connsiteX0" fmla="*/ 0 w 19573875"/>
              <a:gd name="connsiteY0" fmla="*/ 1122025 h 2959700"/>
              <a:gd name="connsiteX1" fmla="*/ 6915150 w 19573875"/>
              <a:gd name="connsiteY1" fmla="*/ 94192 h 2959700"/>
              <a:gd name="connsiteX2" fmla="*/ 11671329 w 19573875"/>
              <a:gd name="connsiteY2" fmla="*/ 1687177 h 2959700"/>
              <a:gd name="connsiteX3" fmla="*/ 16132313 w 19573875"/>
              <a:gd name="connsiteY3" fmla="*/ 671 h 2959700"/>
              <a:gd name="connsiteX4" fmla="*/ 19573875 w 19573875"/>
              <a:gd name="connsiteY4" fmla="*/ 1044383 h 2959700"/>
              <a:gd name="connsiteX0" fmla="*/ 0 w 19573875"/>
              <a:gd name="connsiteY0" fmla="*/ 1228485 h 3066160"/>
              <a:gd name="connsiteX1" fmla="*/ 6915150 w 19573875"/>
              <a:gd name="connsiteY1" fmla="*/ 200652 h 3066160"/>
              <a:gd name="connsiteX2" fmla="*/ 11671329 w 19573875"/>
              <a:gd name="connsiteY2" fmla="*/ 1793637 h 3066160"/>
              <a:gd name="connsiteX3" fmla="*/ 16132313 w 19573875"/>
              <a:gd name="connsiteY3" fmla="*/ 107131 h 3066160"/>
              <a:gd name="connsiteX4" fmla="*/ 19573875 w 19573875"/>
              <a:gd name="connsiteY4" fmla="*/ 1150843 h 3066160"/>
              <a:gd name="connsiteX0" fmla="*/ 0 w 19573875"/>
              <a:gd name="connsiteY0" fmla="*/ 1228485 h 3066160"/>
              <a:gd name="connsiteX1" fmla="*/ 6915150 w 19573875"/>
              <a:gd name="connsiteY1" fmla="*/ 200652 h 3066160"/>
              <a:gd name="connsiteX2" fmla="*/ 11671329 w 19573875"/>
              <a:gd name="connsiteY2" fmla="*/ 1793637 h 3066160"/>
              <a:gd name="connsiteX3" fmla="*/ 16132313 w 19573875"/>
              <a:gd name="connsiteY3" fmla="*/ 107131 h 3066160"/>
              <a:gd name="connsiteX4" fmla="*/ 19573875 w 19573875"/>
              <a:gd name="connsiteY4" fmla="*/ 1150843 h 3066160"/>
              <a:gd name="connsiteX0" fmla="*/ 0 w 19573875"/>
              <a:gd name="connsiteY0" fmla="*/ 1349712 h 3187387"/>
              <a:gd name="connsiteX1" fmla="*/ 6915150 w 19573875"/>
              <a:gd name="connsiteY1" fmla="*/ 321879 h 3187387"/>
              <a:gd name="connsiteX2" fmla="*/ 11671329 w 19573875"/>
              <a:gd name="connsiteY2" fmla="*/ 1914864 h 3187387"/>
              <a:gd name="connsiteX3" fmla="*/ 16132313 w 19573875"/>
              <a:gd name="connsiteY3" fmla="*/ 228358 h 3187387"/>
              <a:gd name="connsiteX4" fmla="*/ 19573875 w 19573875"/>
              <a:gd name="connsiteY4" fmla="*/ 1272070 h 3187387"/>
              <a:gd name="connsiteX0" fmla="*/ 0 w 19573875"/>
              <a:gd name="connsiteY0" fmla="*/ 1470939 h 3308614"/>
              <a:gd name="connsiteX1" fmla="*/ 6915150 w 19573875"/>
              <a:gd name="connsiteY1" fmla="*/ 443106 h 3308614"/>
              <a:gd name="connsiteX2" fmla="*/ 11671329 w 19573875"/>
              <a:gd name="connsiteY2" fmla="*/ 2036091 h 3308614"/>
              <a:gd name="connsiteX3" fmla="*/ 16132313 w 19573875"/>
              <a:gd name="connsiteY3" fmla="*/ 349585 h 3308614"/>
              <a:gd name="connsiteX4" fmla="*/ 19573875 w 19573875"/>
              <a:gd name="connsiteY4" fmla="*/ 1393297 h 3308614"/>
              <a:gd name="connsiteX0" fmla="*/ 0 w 19573875"/>
              <a:gd name="connsiteY0" fmla="*/ 1470939 h 3308614"/>
              <a:gd name="connsiteX1" fmla="*/ 6915150 w 19573875"/>
              <a:gd name="connsiteY1" fmla="*/ 443106 h 3308614"/>
              <a:gd name="connsiteX2" fmla="*/ 11671329 w 19573875"/>
              <a:gd name="connsiteY2" fmla="*/ 2036091 h 3308614"/>
              <a:gd name="connsiteX3" fmla="*/ 16132313 w 19573875"/>
              <a:gd name="connsiteY3" fmla="*/ 349585 h 3308614"/>
              <a:gd name="connsiteX4" fmla="*/ 19573875 w 19573875"/>
              <a:gd name="connsiteY4" fmla="*/ 1393297 h 3308614"/>
              <a:gd name="connsiteX0" fmla="*/ 0 w 19573875"/>
              <a:gd name="connsiteY0" fmla="*/ 2622597 h 4460272"/>
              <a:gd name="connsiteX1" fmla="*/ 6915150 w 19573875"/>
              <a:gd name="connsiteY1" fmla="*/ 1594764 h 4460272"/>
              <a:gd name="connsiteX2" fmla="*/ 11671329 w 19573875"/>
              <a:gd name="connsiteY2" fmla="*/ 3187749 h 4460272"/>
              <a:gd name="connsiteX3" fmla="*/ 16132312 w 19573875"/>
              <a:gd name="connsiteY3" fmla="*/ 349586 h 4460272"/>
              <a:gd name="connsiteX4" fmla="*/ 19573875 w 19573875"/>
              <a:gd name="connsiteY4" fmla="*/ 2544955 h 4460272"/>
              <a:gd name="connsiteX0" fmla="*/ 0 w 19573875"/>
              <a:gd name="connsiteY0" fmla="*/ 2440756 h 4278431"/>
              <a:gd name="connsiteX1" fmla="*/ 6915150 w 19573875"/>
              <a:gd name="connsiteY1" fmla="*/ 1412923 h 4278431"/>
              <a:gd name="connsiteX2" fmla="*/ 11671329 w 19573875"/>
              <a:gd name="connsiteY2" fmla="*/ 3005908 h 4278431"/>
              <a:gd name="connsiteX3" fmla="*/ 16132312 w 19573875"/>
              <a:gd name="connsiteY3" fmla="*/ 167745 h 4278431"/>
              <a:gd name="connsiteX4" fmla="*/ 19573875 w 19573875"/>
              <a:gd name="connsiteY4" fmla="*/ 2363114 h 4278431"/>
              <a:gd name="connsiteX0" fmla="*/ 0 w 19573875"/>
              <a:gd name="connsiteY0" fmla="*/ 2440756 h 4278431"/>
              <a:gd name="connsiteX1" fmla="*/ 6915150 w 19573875"/>
              <a:gd name="connsiteY1" fmla="*/ 1412923 h 4278431"/>
              <a:gd name="connsiteX2" fmla="*/ 11671329 w 19573875"/>
              <a:gd name="connsiteY2" fmla="*/ 3005908 h 4278431"/>
              <a:gd name="connsiteX3" fmla="*/ 16132312 w 19573875"/>
              <a:gd name="connsiteY3" fmla="*/ 167745 h 4278431"/>
              <a:gd name="connsiteX4" fmla="*/ 19573875 w 19573875"/>
              <a:gd name="connsiteY4" fmla="*/ 2363114 h 4278431"/>
              <a:gd name="connsiteX0" fmla="*/ 0 w 19573875"/>
              <a:gd name="connsiteY0" fmla="*/ 1228484 h 3066159"/>
              <a:gd name="connsiteX1" fmla="*/ 6915150 w 19573875"/>
              <a:gd name="connsiteY1" fmla="*/ 200651 h 3066159"/>
              <a:gd name="connsiteX2" fmla="*/ 11671329 w 19573875"/>
              <a:gd name="connsiteY2" fmla="*/ 1793636 h 3066159"/>
              <a:gd name="connsiteX3" fmla="*/ 16398622 w 19573875"/>
              <a:gd name="connsiteY3" fmla="*/ 167745 h 3066159"/>
              <a:gd name="connsiteX4" fmla="*/ 19573875 w 19573875"/>
              <a:gd name="connsiteY4" fmla="*/ 1150842 h 306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3875" h="3066159">
                <a:moveTo>
                  <a:pt x="0" y="1228484"/>
                </a:moveTo>
                <a:cubicBezTo>
                  <a:pt x="2915812" y="3066158"/>
                  <a:pt x="4969929" y="106459"/>
                  <a:pt x="6915150" y="200651"/>
                </a:cubicBezTo>
                <a:cubicBezTo>
                  <a:pt x="8860371" y="294843"/>
                  <a:pt x="10090750" y="1799120"/>
                  <a:pt x="11671329" y="1793636"/>
                </a:cubicBezTo>
                <a:cubicBezTo>
                  <a:pt x="13251908" y="1788152"/>
                  <a:pt x="15286387" y="335490"/>
                  <a:pt x="16398622" y="167745"/>
                </a:cubicBezTo>
                <a:cubicBezTo>
                  <a:pt x="17510857" y="0"/>
                  <a:pt x="18426688" y="802938"/>
                  <a:pt x="19573875" y="1150842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20000"/>
                <a:lumOff val="80000"/>
                <a:alpha val="51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  <a:ea typeface="+mn-ea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 flipV="1">
            <a:off x="9605963" y="6459538"/>
            <a:ext cx="795337" cy="796925"/>
          </a:xfrm>
          <a:prstGeom prst="ellipse">
            <a:avLst/>
          </a:prstGeom>
          <a:gradFill rotWithShape="1">
            <a:gsLst>
              <a:gs pos="0">
                <a:schemeClr val="bg1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7390" name="Rectangle 5"/>
          <p:cNvSpPr>
            <a:spLocks noChangeArrowheads="1"/>
          </p:cNvSpPr>
          <p:nvPr/>
        </p:nvSpPr>
        <p:spPr bwMode="auto">
          <a:xfrm>
            <a:off x="385763" y="2349500"/>
            <a:ext cx="8758237" cy="69850"/>
          </a:xfrm>
          <a:prstGeom prst="rect">
            <a:avLst/>
          </a:prstGeom>
          <a:solidFill>
            <a:srgbClr val="0000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9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4653E-6 C 0.03576 0.05458 0.3401 0.01457 0.47083 -0.09828 C 0.60139 -0.21114 0.63247 -0.43917 0.81319 -0.53885 C 0.99444 -0.63829 1.28038 -0.51804 1.28038 -0.33348 " pathEditMode="relative" rAng="0" ptsTypes="fssf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" y="-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99583 -2.59259E-6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99583 -2.59259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41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9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1.11111E-6 C 0.07865 -0.01643 0.2849 0.02361 0.39983 -0.01667 C 0.51476 -0.05694 0.50868 -0.1419 0.68941 -0.24167 C 0.87066 -0.3412 1.38316 0.06528 1.38316 0.25 " pathEditMode="relative" rAng="0" ptsTypes="fssf">
                                      <p:cBhvr>
                                        <p:cTn id="16" dur="8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39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9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0023 C 0.07865 -0.0169 -0.26927 -0.42986 -0.48559 -0.50232 C -0.70191 -0.57477 -1.15191 -0.42107 -1.29809 -0.43565 " pathEditMode="relative" rAng="0" ptsTypes="fsf">
                                      <p:cBhvr>
                                        <p:cTn id="20" dur="7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" y="-2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580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9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0.00023 C 0.07865 -0.01643 -0.13125 -0.2794 -0.01632 -0.31991 C 0.09861 -0.35995 0.01128 -0.79768 0.19201 -0.89745 C 0.37326 -0.99722 0.45035 -1.51551 0.45035 -1.33079 " pathEditMode="relative" rAng="0" ptsTypes="fssf">
                                      <p:cBhvr>
                                        <p:cTn id="24" dur="11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75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9" presetClass="pat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5.55556E-7 -0.00023 C 0.07865 -0.01643 -0.47066 -0.10347 -0.65382 -0.62523 C -0.83715 -1.14745 -0.59236 -1.32893 -0.55799 -1.42523 " pathEditMode="relative" rAng="0" ptsTypes="fsf">
                                      <p:cBhvr>
                                        <p:cTn id="2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-71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0" dur="4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9" presetClass="path" presetSubtype="0" repeatCount="indefinite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017 -0.00023 C -0.04722 -0.02407 -0.15399 -0.22778 -0.24809 -0.27222 C -0.36718 -0.33426 -0.48993 -0.26111 -0.71475 -0.37222 C -0.93958 -0.48333 -1.08559 -0.13333 -1.19392 -0.08889 " pathEditMode="relative" rAng="0" ptsTypes="fasf">
                                      <p:cBhvr>
                                        <p:cTn id="32" dur="8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</p:bld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5"/>
        </a:buBlip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833438" indent="-354013" algn="l" rtl="0" eaLnBrk="0" fontAlgn="base" latinLnBrk="1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5"/>
        </a:buBlip>
        <a:defRPr kumimoji="1" sz="2800">
          <a:solidFill>
            <a:schemeClr val="bg1"/>
          </a:solidFill>
          <a:latin typeface="+mn-lt"/>
          <a:ea typeface="+mn-ea"/>
        </a:defRPr>
      </a:lvl2pPr>
      <a:lvl3pPr marL="1208088" indent="-373063" algn="l" rtl="0" eaLnBrk="0" fontAlgn="base" latinLnBrk="1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5"/>
        </a:buBlip>
        <a:defRPr kumimoji="1" sz="2400">
          <a:solidFill>
            <a:schemeClr val="bg1"/>
          </a:solidFill>
          <a:latin typeface="+mn-lt"/>
          <a:ea typeface="+mn-ea"/>
        </a:defRPr>
      </a:lvl3pPr>
      <a:lvl4pPr marL="1544638" indent="-334963" algn="l" rtl="0" eaLnBrk="0" fontAlgn="base" latinLnBrk="1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5"/>
        </a:buBlip>
        <a:defRPr kumimoji="1" sz="2000">
          <a:solidFill>
            <a:schemeClr val="bg1"/>
          </a:solidFill>
          <a:latin typeface="+mn-lt"/>
          <a:ea typeface="+mn-ea"/>
        </a:defRPr>
      </a:lvl4pPr>
      <a:lvl5pPr marL="1851025" indent="-304800" algn="l" rtl="0" eaLnBrk="0" fontAlgn="base" latinLnBrk="1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5"/>
        </a:buBlip>
        <a:defRPr kumimoji="1" sz="2000">
          <a:solidFill>
            <a:schemeClr val="bg1"/>
          </a:solidFill>
          <a:latin typeface="+mn-lt"/>
          <a:ea typeface="+mn-ea"/>
        </a:defRPr>
      </a:lvl5pPr>
      <a:lvl6pPr marL="2308225" indent="-304800" algn="l" rtl="0" fontAlgn="base" latinLnBrk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5"/>
        </a:buBlip>
        <a:defRPr kumimoji="1" sz="2000">
          <a:solidFill>
            <a:schemeClr val="bg1"/>
          </a:solidFill>
          <a:latin typeface="+mn-lt"/>
          <a:ea typeface="+mn-ea"/>
        </a:defRPr>
      </a:lvl6pPr>
      <a:lvl7pPr marL="2765425" indent="-304800" algn="l" rtl="0" fontAlgn="base" latinLnBrk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5"/>
        </a:buBlip>
        <a:defRPr kumimoji="1" sz="2000">
          <a:solidFill>
            <a:schemeClr val="bg1"/>
          </a:solidFill>
          <a:latin typeface="+mn-lt"/>
          <a:ea typeface="+mn-ea"/>
        </a:defRPr>
      </a:lvl7pPr>
      <a:lvl8pPr marL="3222625" indent="-304800" algn="l" rtl="0" fontAlgn="base" latinLnBrk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5"/>
        </a:buBlip>
        <a:defRPr kumimoji="1" sz="2000">
          <a:solidFill>
            <a:schemeClr val="bg1"/>
          </a:solidFill>
          <a:latin typeface="+mn-lt"/>
          <a:ea typeface="+mn-ea"/>
        </a:defRPr>
      </a:lvl8pPr>
      <a:lvl9pPr marL="3679825" indent="-304800" algn="l" rtl="0" fontAlgn="base" latinLnBrk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5"/>
        </a:buBlip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바탕 화면\그림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215438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8"/>
          <p:cNvSpPr>
            <a:spLocks noChangeArrowheads="1"/>
          </p:cNvSpPr>
          <p:nvPr/>
        </p:nvSpPr>
        <p:spPr bwMode="auto">
          <a:xfrm>
            <a:off x="928751" y="1428736"/>
            <a:ext cx="75135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63500">
              <a:bevelT w="0" h="254000"/>
            </a:sp3d>
          </a:bodyPr>
          <a:lstStyle/>
          <a:p>
            <a:pPr algn="ctr" fontAlgn="auto">
              <a:spcBef>
                <a:spcPts val="0"/>
              </a:spcBef>
              <a:spcAft>
                <a:spcPct val="40000"/>
              </a:spcAft>
              <a:defRPr/>
            </a:pPr>
            <a:r>
              <a:rPr kumimoji="0" lang="ko-KR" altLang="en-US" sz="35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저가 의약품 사용활성화 정책을 통한</a:t>
            </a:r>
            <a:endParaRPr kumimoji="0" lang="en-US" altLang="ko-KR" sz="35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auto">
              <a:spcBef>
                <a:spcPts val="0"/>
              </a:spcBef>
              <a:spcAft>
                <a:spcPct val="40000"/>
              </a:spcAft>
              <a:defRPr/>
            </a:pPr>
            <a:r>
              <a:rPr kumimoji="0" lang="ko-KR" altLang="en-US" sz="35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건강보험 </a:t>
            </a:r>
            <a:r>
              <a:rPr kumimoji="0" lang="ko-KR" altLang="en-US" sz="35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약품비</a:t>
            </a:r>
            <a:r>
              <a:rPr kumimoji="0" lang="ko-KR" altLang="en-US" sz="35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 절감</a:t>
            </a:r>
            <a:endParaRPr kumimoji="0" lang="ko-KR" altLang="en-US" sz="35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3140968"/>
            <a:ext cx="216597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contourW="88900">
              <a:bevelT w="0" h="254000"/>
              <a:contourClr>
                <a:schemeClr val="bg1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 smtClean="0">
                <a:ln>
                  <a:solidFill>
                    <a:schemeClr val="tx1"/>
                  </a:solidFill>
                </a:ln>
                <a:latin typeface="HY헤드라인M" pitchFamily="18" charset="-127"/>
                <a:ea typeface="HY헤드라인M" pitchFamily="18" charset="-127"/>
              </a:rPr>
              <a:t>2013. 1. 24 </a:t>
            </a:r>
            <a:endParaRPr kumimoji="0" lang="ko-KR" altLang="en-US" sz="2800" dirty="0">
              <a:ln>
                <a:solidFill>
                  <a:schemeClr val="tx1"/>
                </a:solidFill>
              </a:ln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896" y="5227742"/>
            <a:ext cx="702342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건강보험정책연구원  이진이 </a:t>
            </a:r>
            <a:endParaRPr lang="en-US" altLang="ko-KR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6" name="Picture 34" descr="공단시그니쳐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16632"/>
            <a:ext cx="15476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연도별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저가약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대체조제 및 인센티브 지급현황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4969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제네릭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대체조제 및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성분명처방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시행국가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3" cy="500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일본</a:t>
            </a:r>
            <a:r>
              <a:rPr lang="en-US" altLang="ko-KR" sz="2400" b="1" dirty="0" smtClean="0"/>
              <a:t>)’08</a:t>
            </a:r>
            <a:r>
              <a:rPr lang="ko-KR" altLang="en-US" sz="2400" b="1" dirty="0" smtClean="0"/>
              <a:t>년 </a:t>
            </a:r>
            <a:r>
              <a:rPr lang="ko-KR" altLang="en-US" sz="2400" b="1" dirty="0" err="1" smtClean="0"/>
              <a:t>제네릭</a:t>
            </a:r>
            <a:r>
              <a:rPr lang="ko-KR" altLang="en-US" sz="2400" b="1" dirty="0" smtClean="0"/>
              <a:t> 의약품 사용 육성정책</a:t>
            </a:r>
            <a:r>
              <a:rPr lang="en-US" altLang="ko-KR" sz="2400" b="1" dirty="0" smtClean="0"/>
              <a:t>(5 Action Plan) </a:t>
            </a:r>
            <a:r>
              <a:rPr lang="ko-KR" altLang="en-US" sz="2400" b="1" dirty="0" smtClean="0"/>
              <a:t>시행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재정적 유인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약사의 대체조제 허용 → </a:t>
            </a:r>
            <a:r>
              <a:rPr lang="ko-KR" altLang="en-US" sz="2000" b="1" dirty="0" err="1" smtClean="0"/>
              <a:t>대체율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30% </a:t>
            </a:r>
            <a:r>
              <a:rPr lang="ko-KR" altLang="en-US" sz="2000" b="1" dirty="0" err="1" smtClean="0"/>
              <a:t>이상시</a:t>
            </a:r>
            <a:r>
              <a:rPr lang="ko-KR" altLang="en-US" sz="2000" b="1" dirty="0" smtClean="0"/>
              <a:t> 인센티브 지급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비재정적 유인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소비자를 겨냥한 캠페인과 마케팅을 통해 </a:t>
            </a:r>
            <a:r>
              <a:rPr lang="ko-KR" altLang="en-US" sz="2000" b="1" dirty="0" err="1" smtClean="0"/>
              <a:t>제네릭</a:t>
            </a:r>
            <a:r>
              <a:rPr lang="ko-KR" altLang="en-US" sz="2000" b="1" dirty="0" smtClean="0"/>
              <a:t> 의약품 사용을 장려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ko-KR" sz="2000" b="1" dirty="0" smtClean="0"/>
              <a:t>  -  </a:t>
            </a:r>
            <a:r>
              <a:rPr lang="ko-KR" altLang="en-US" b="1" dirty="0" smtClean="0"/>
              <a:t>공공병원의 </a:t>
            </a:r>
            <a:r>
              <a:rPr lang="ko-KR" altLang="en-US" b="1" dirty="0" err="1" smtClean="0"/>
              <a:t>제네릭</a:t>
            </a:r>
            <a:r>
              <a:rPr lang="ko-KR" altLang="en-US" b="1" dirty="0" smtClean="0"/>
              <a:t> 도입을 장려</a:t>
            </a:r>
            <a:endParaRPr lang="en-US" altLang="ko-KR" b="1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ko-KR" sz="2000" b="1" dirty="0" smtClean="0"/>
              <a:t>  - </a:t>
            </a:r>
            <a:r>
              <a:rPr lang="en-US" altLang="ko-KR" b="1" dirty="0" smtClean="0"/>
              <a:t>’06</a:t>
            </a:r>
            <a:r>
              <a:rPr lang="ko-KR" altLang="en-US" b="1" dirty="0" smtClean="0"/>
              <a:t>년 </a:t>
            </a:r>
            <a:r>
              <a:rPr lang="ko-KR" altLang="en-US" b="1" dirty="0" err="1" smtClean="0"/>
              <a:t>제네릭</a:t>
            </a:r>
            <a:r>
              <a:rPr lang="ko-KR" altLang="en-US" b="1" dirty="0" smtClean="0"/>
              <a:t> 비율 </a:t>
            </a:r>
            <a:r>
              <a:rPr lang="en-US" altLang="ko-KR" b="1" dirty="0" smtClean="0"/>
              <a:t>17% → ’12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30% </a:t>
            </a:r>
            <a:r>
              <a:rPr lang="ko-KR" altLang="en-US" b="1" dirty="0" smtClean="0"/>
              <a:t>이상을 목표</a:t>
            </a:r>
            <a:endParaRPr lang="en-US" altLang="ko-KR" b="1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ko-KR" sz="2000" b="1" dirty="0" smtClean="0"/>
              <a:t>  - </a:t>
            </a:r>
            <a:r>
              <a:rPr lang="ko-KR" altLang="en-US" b="1" dirty="0" smtClean="0"/>
              <a:t>일부 </a:t>
            </a:r>
            <a:r>
              <a:rPr lang="ko-KR" altLang="en-US" b="1" dirty="0" err="1" smtClean="0"/>
              <a:t>지자체에서는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제네릭</a:t>
            </a:r>
            <a:r>
              <a:rPr lang="ko-KR" altLang="en-US" b="1" dirty="0" smtClean="0"/>
              <a:t> 의약품을 사용할 경우 어느 정도 약값이 저렴해 지는가를 알 수 있는 ‘</a:t>
            </a:r>
            <a:r>
              <a:rPr lang="ko-KR" altLang="en-US" b="1" dirty="0" err="1" smtClean="0"/>
              <a:t>제네릭</a:t>
            </a:r>
            <a:r>
              <a:rPr lang="ko-KR" altLang="en-US" b="1" dirty="0" smtClean="0"/>
              <a:t> 의약품 희망 카드’</a:t>
            </a:r>
            <a:r>
              <a:rPr lang="ko-KR" altLang="en-US" b="1" dirty="0" err="1" smtClean="0"/>
              <a:t>를</a:t>
            </a:r>
            <a:r>
              <a:rPr lang="ko-KR" altLang="en-US" b="1" dirty="0" smtClean="0"/>
              <a:t> 제작 배포</a:t>
            </a:r>
            <a:endParaRPr lang="ko-KR" altLang="en-US" sz="105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호주</a:t>
            </a:r>
            <a:r>
              <a:rPr lang="en-US" altLang="ko-KR" sz="2400" b="1" dirty="0" smtClean="0"/>
              <a:t>)’02. 11</a:t>
            </a:r>
            <a:r>
              <a:rPr lang="ko-KR" altLang="en-US" sz="2400" b="1" dirty="0" smtClean="0"/>
              <a:t>월부터 오리지널 의약품을 사용해야 하는 특별한 이유를 기입하지 않을 경우 </a:t>
            </a:r>
            <a:r>
              <a:rPr lang="ko-KR" altLang="en-US" sz="2400" b="1" dirty="0" err="1" smtClean="0"/>
              <a:t>제네릭</a:t>
            </a:r>
            <a:r>
              <a:rPr lang="ko-KR" altLang="en-US" sz="2400" b="1" dirty="0" smtClean="0"/>
              <a:t> 대체 허용</a:t>
            </a:r>
            <a:endParaRPr lang="en-US" altLang="ko-KR" sz="24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800" b="1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캐나다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대부분의 주에서 약사의 대체조제 의무화</a:t>
            </a:r>
            <a:endParaRPr lang="ko-KR" altLang="en-US" sz="2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외국의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제네릭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의약품 사용 권장 사례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프랑스</a:t>
            </a:r>
            <a:r>
              <a:rPr lang="en-US" altLang="ko-KR" sz="2400" b="1" dirty="0" smtClean="0"/>
              <a:t>)’99</a:t>
            </a:r>
            <a:r>
              <a:rPr lang="ko-KR" altLang="en-US" sz="2400" b="1" dirty="0" smtClean="0"/>
              <a:t>년부터 </a:t>
            </a:r>
            <a:r>
              <a:rPr lang="ko-KR" altLang="en-US" sz="2400" b="1" dirty="0" err="1" smtClean="0"/>
              <a:t>제네릭</a:t>
            </a:r>
            <a:r>
              <a:rPr lang="ko-KR" altLang="en-US" sz="2400" b="1" dirty="0" smtClean="0"/>
              <a:t> 대체조제를 허용하며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저가의 </a:t>
            </a:r>
            <a:r>
              <a:rPr lang="ko-KR" altLang="en-US" sz="2400" b="1" dirty="0" err="1" smtClean="0"/>
              <a:t>제네릭</a:t>
            </a:r>
            <a:r>
              <a:rPr lang="ko-KR" altLang="en-US" sz="2400" b="1" dirty="0" smtClean="0"/>
              <a:t> 의약품의 마진을 고가인 오리지널의약품과 동일하게 책정해 실질적인 인센티브를 부여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’06</a:t>
            </a:r>
            <a:r>
              <a:rPr lang="ko-KR" altLang="en-US" sz="2000" b="1" dirty="0" smtClean="0"/>
              <a:t>년 보험자와 약사회간 특정목록 의약품</a:t>
            </a:r>
            <a:r>
              <a:rPr lang="en-US" altLang="ko-KR" sz="2000" b="1" dirty="0" smtClean="0"/>
              <a:t>(30</a:t>
            </a:r>
            <a:r>
              <a:rPr lang="ko-KR" altLang="en-US" sz="2000" b="1" dirty="0" smtClean="0"/>
              <a:t>개 성분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에 대해 대체조제율 </a:t>
            </a:r>
            <a:r>
              <a:rPr lang="en-US" altLang="ko-KR" sz="2000" b="1" dirty="0" smtClean="0"/>
              <a:t>75%</a:t>
            </a:r>
            <a:r>
              <a:rPr lang="ko-KR" altLang="en-US" sz="2000" b="1" dirty="0" smtClean="0"/>
              <a:t>를 목표로 합의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 </a:t>
            </a:r>
            <a:r>
              <a:rPr lang="en-US" altLang="ko-KR" sz="2000" b="1" dirty="0" smtClean="0"/>
              <a:t>’03</a:t>
            </a:r>
            <a:r>
              <a:rPr lang="ko-KR" altLang="en-US" sz="2000" b="1" dirty="0" smtClean="0"/>
              <a:t>년부터 공단직원이 의사를 방문해 </a:t>
            </a:r>
            <a:r>
              <a:rPr lang="ko-KR" altLang="en-US" sz="2000" b="1" dirty="0" err="1" smtClean="0"/>
              <a:t>약제비</a:t>
            </a:r>
            <a:r>
              <a:rPr lang="ko-KR" altLang="en-US" sz="2000" b="1" dirty="0" smtClean="0"/>
              <a:t> 관련주제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예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항생제 처방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제네릭</a:t>
            </a:r>
            <a:r>
              <a:rPr lang="ko-KR" altLang="en-US" sz="2000" b="1" dirty="0" smtClean="0"/>
              <a:t> 대체조제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등 설명 및 피드백 실시</a:t>
            </a: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미국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민간보험 및 </a:t>
            </a:r>
            <a:r>
              <a:rPr lang="ko-KR" altLang="en-US" sz="2400" b="1" dirty="0" err="1" smtClean="0"/>
              <a:t>메디케이드</a:t>
            </a:r>
            <a:r>
              <a:rPr lang="en-US" altLang="ko-KR" sz="2400" b="1" dirty="0" smtClean="0"/>
              <a:t>(Medicaid)</a:t>
            </a:r>
            <a:r>
              <a:rPr lang="ko-KR" altLang="en-US" sz="2400" b="1" dirty="0" smtClean="0"/>
              <a:t> 프로그램 모두 </a:t>
            </a:r>
            <a:r>
              <a:rPr lang="ko-KR" altLang="en-US" sz="2400" b="1" dirty="0" err="1" smtClean="0"/>
              <a:t>제네릭</a:t>
            </a:r>
            <a:r>
              <a:rPr lang="ko-KR" altLang="en-US" sz="2400" b="1" dirty="0" smtClean="0"/>
              <a:t> 의약품사용 및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대체조제 권장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대부분의 주 </a:t>
            </a:r>
            <a:r>
              <a:rPr lang="en-US" altLang="ko-KR" sz="2000" b="1" dirty="0" smtClean="0"/>
              <a:t>(2002</a:t>
            </a:r>
            <a:r>
              <a:rPr lang="ko-KR" altLang="en-US" sz="2000" b="1" dirty="0" smtClean="0"/>
              <a:t>년 기준 </a:t>
            </a:r>
            <a:r>
              <a:rPr lang="en-US" altLang="ko-KR" sz="2000" b="1" dirty="0" smtClean="0"/>
              <a:t>40</a:t>
            </a:r>
            <a:r>
              <a:rPr lang="ko-KR" altLang="en-US" sz="2000" b="1" dirty="0" smtClean="0"/>
              <a:t>개 주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가 의사의 특별한 지시사항이 없는 경우 약사가 제네릭의약품 대체조제를 하는 것을 허용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건강플랜</a:t>
            </a:r>
            <a:r>
              <a:rPr lang="en-US" altLang="ko-KR" sz="2000" b="1" dirty="0" smtClean="0"/>
              <a:t>(Health Plan)</a:t>
            </a:r>
            <a:r>
              <a:rPr lang="ko-KR" altLang="en-US" sz="2000" b="1" dirty="0" smtClean="0"/>
              <a:t>에서는 의약품형태별로 본인부담금 차등화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예</a:t>
            </a:r>
            <a:r>
              <a:rPr lang="en-US" altLang="ko-KR" sz="2000" b="1" dirty="0" smtClean="0"/>
              <a:t>. </a:t>
            </a:r>
            <a:r>
              <a:rPr lang="ko-KR" altLang="en-US" sz="2000" b="1" dirty="0" err="1" smtClean="0"/>
              <a:t>제네릭</a:t>
            </a:r>
            <a:r>
              <a:rPr lang="en-US" altLang="ko-KR" sz="2000" b="1" dirty="0" smtClean="0"/>
              <a:t>&lt; </a:t>
            </a:r>
            <a:r>
              <a:rPr lang="ko-KR" altLang="en-US" sz="2000" b="1" dirty="0" smtClean="0"/>
              <a:t>권장 브랜드 </a:t>
            </a:r>
            <a:r>
              <a:rPr lang="en-US" altLang="ko-KR" sz="2000" b="1" dirty="0" smtClean="0"/>
              <a:t>&lt; </a:t>
            </a:r>
            <a:r>
              <a:rPr lang="ko-KR" altLang="en-US" sz="2000" b="1" dirty="0" err="1" smtClean="0"/>
              <a:t>비권장</a:t>
            </a:r>
            <a:r>
              <a:rPr lang="ko-KR" altLang="en-US" sz="2000" b="1" dirty="0" smtClean="0"/>
              <a:t> 브랜드</a:t>
            </a:r>
            <a:r>
              <a:rPr lang="en-US" altLang="ko-KR" sz="2000" b="1" dirty="0" smtClean="0"/>
              <a:t>)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외국의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제네릭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의약품 사용 권장 사례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(2)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13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3000" dirty="0" smtClean="0"/>
              <a:t>약사회는 건강보험재정 절감을 위하여 약사법 제</a:t>
            </a:r>
            <a:r>
              <a:rPr lang="en-US" altLang="ko-KR" sz="3000" dirty="0" smtClean="0"/>
              <a:t>27</a:t>
            </a:r>
            <a:r>
              <a:rPr lang="ko-KR" altLang="en-US" sz="3000" dirty="0" smtClean="0"/>
              <a:t>조에 의한 대체조제를 활성화할 수 있도록 연내 관련 계획을 수립하여 이행하고</a:t>
            </a:r>
            <a:r>
              <a:rPr lang="en-US" altLang="ko-KR" sz="3000" dirty="0" smtClean="0"/>
              <a:t>, 2013</a:t>
            </a:r>
            <a:r>
              <a:rPr lang="ko-KR" altLang="en-US" sz="3000" dirty="0" smtClean="0"/>
              <a:t>년 동일성분 </a:t>
            </a:r>
            <a:r>
              <a:rPr lang="ko-KR" altLang="en-US" sz="3000" dirty="0" err="1" smtClean="0"/>
              <a:t>저가약</a:t>
            </a:r>
            <a:r>
              <a:rPr lang="ko-KR" altLang="en-US" sz="3000" dirty="0" smtClean="0"/>
              <a:t> 대체조제 청구율을 </a:t>
            </a:r>
            <a:r>
              <a:rPr lang="en-US" altLang="ko-KR" sz="3000" dirty="0" smtClean="0"/>
              <a:t>2012</a:t>
            </a:r>
            <a:r>
              <a:rPr lang="ko-KR" altLang="en-US" sz="3000" dirty="0" smtClean="0"/>
              <a:t>년 상반기 대비 </a:t>
            </a:r>
            <a:r>
              <a:rPr lang="en-US" altLang="ko-KR" sz="3000" dirty="0" smtClean="0"/>
              <a:t>20</a:t>
            </a:r>
            <a:r>
              <a:rPr lang="ko-KR" altLang="en-US" sz="3000" dirty="0" smtClean="0"/>
              <a:t>배 이상</a:t>
            </a:r>
            <a:r>
              <a:rPr lang="en-US" altLang="ko-KR" sz="3000" dirty="0" smtClean="0"/>
              <a:t>(</a:t>
            </a:r>
            <a:r>
              <a:rPr lang="ko-KR" altLang="en-US" sz="3000" dirty="0" smtClean="0"/>
              <a:t>약 </a:t>
            </a:r>
            <a:r>
              <a:rPr lang="en-US" altLang="ko-KR" sz="3000" dirty="0" smtClean="0"/>
              <a:t>1.76%</a:t>
            </a:r>
            <a:r>
              <a:rPr lang="ko-KR" altLang="en-US" sz="3000" dirty="0" smtClean="0"/>
              <a:t>로</a:t>
            </a:r>
            <a:r>
              <a:rPr lang="en-US" altLang="ko-KR" sz="3000" dirty="0" smtClean="0"/>
              <a:t>)</a:t>
            </a:r>
            <a:r>
              <a:rPr lang="ko-KR" altLang="en-US" sz="3000" dirty="0" smtClean="0"/>
              <a:t> 상승시킨다</a:t>
            </a:r>
            <a:r>
              <a:rPr lang="en-US" altLang="ko-KR" sz="3000" dirty="0" smtClean="0"/>
              <a:t>. </a:t>
            </a:r>
            <a:endParaRPr lang="ko-KR" altLang="en-US" sz="3000" dirty="0" smtClean="0"/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3000" dirty="0" smtClean="0"/>
              <a:t>공단은 대체조제 활성화를 위하여 홍보 등을 협조한다</a:t>
            </a:r>
            <a:r>
              <a:rPr lang="en-US" altLang="ko-KR" sz="3000" dirty="0" smtClean="0"/>
              <a:t>.</a:t>
            </a:r>
            <a:endParaRPr lang="ko-KR" altLang="en-US" sz="3000" dirty="0" smtClean="0"/>
          </a:p>
          <a:p>
            <a:pPr marL="342900" indent="-342900">
              <a:spcBef>
                <a:spcPct val="40000"/>
              </a:spcBef>
              <a:defRPr/>
            </a:pPr>
            <a:endParaRPr lang="ko-KR" altLang="en-US" sz="2000" dirty="0" smtClean="0"/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공단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약사회 수가협상 부대조건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467544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b="1" dirty="0" smtClean="0"/>
              <a:t>낮은 인센티브 비율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현행 </a:t>
            </a:r>
            <a:r>
              <a:rPr lang="ko-KR" altLang="en-US" sz="2000" b="1" dirty="0" err="1" smtClean="0"/>
              <a:t>약가차액의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30% </a:t>
            </a:r>
            <a:r>
              <a:rPr lang="ko-KR" altLang="en-US" sz="2000" b="1" dirty="0" smtClean="0"/>
              <a:t>비율이 낮아 약사들에게 경제적 인센티브로 작용하지 못함</a:t>
            </a:r>
            <a:endParaRPr lang="en-US" altLang="ko-KR" sz="2000" b="1" dirty="0" smtClean="0"/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b="1" dirty="0" smtClean="0"/>
              <a:t>대체조제 내역통보의 번거로움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1900" b="1" dirty="0" smtClean="0"/>
              <a:t>사전 </a:t>
            </a:r>
            <a:r>
              <a:rPr lang="ko-KR" altLang="en-US" sz="1900" b="1" dirty="0" err="1" smtClean="0"/>
              <a:t>동의시</a:t>
            </a:r>
            <a:r>
              <a:rPr lang="ko-KR" altLang="en-US" sz="1900" b="1" dirty="0" smtClean="0"/>
              <a:t> 대체조제 사유 및 내용에 대해 전화</a:t>
            </a:r>
            <a:r>
              <a:rPr lang="en-US" altLang="ko-KR" sz="1900" b="1" dirty="0" smtClean="0"/>
              <a:t>,</a:t>
            </a:r>
            <a:r>
              <a:rPr lang="ko-KR" altLang="en-US" sz="1900" b="1" dirty="0" smtClean="0"/>
              <a:t>팩스 또는 컴퓨터통신 등을 이용해 통보해야 하는데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처방전에 전화나 팩스번호가 </a:t>
            </a:r>
            <a:r>
              <a:rPr lang="ko-KR" altLang="en-US" sz="1900" b="1" dirty="0" err="1" smtClean="0"/>
              <a:t>미기재</a:t>
            </a:r>
            <a:r>
              <a:rPr lang="ko-KR" altLang="en-US" sz="1900" b="1" dirty="0" smtClean="0"/>
              <a:t> 된 경우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팩스 전원 차단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의사가 </a:t>
            </a:r>
            <a:r>
              <a:rPr lang="ko-KR" altLang="en-US" sz="1900" b="1" dirty="0" err="1" smtClean="0"/>
              <a:t>진료시</a:t>
            </a:r>
            <a:r>
              <a:rPr lang="ko-KR" altLang="en-US" sz="1900" b="1" dirty="0" smtClean="0"/>
              <a:t> 연락이 </a:t>
            </a:r>
            <a:r>
              <a:rPr lang="ko-KR" altLang="en-US" sz="1900" b="1" dirty="0" err="1" smtClean="0"/>
              <a:t>안되는</a:t>
            </a:r>
            <a:r>
              <a:rPr lang="ko-KR" altLang="en-US" sz="1900" b="1" dirty="0" smtClean="0"/>
              <a:t> 경우</a:t>
            </a:r>
            <a:endParaRPr lang="en-US" altLang="ko-KR" sz="19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1900" b="1" dirty="0" smtClean="0"/>
              <a:t>사후통보에 대해 허락의 개념을 갖고 있는 의사가 다수존재</a:t>
            </a: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대체조제 불가</a:t>
            </a:r>
            <a:r>
              <a:rPr lang="en-US" altLang="ko-KR" sz="2400" b="1" dirty="0" smtClean="0"/>
              <a:t>”</a:t>
            </a:r>
            <a:r>
              <a:rPr lang="ko-KR" altLang="en-US" sz="2400" b="1" dirty="0" smtClean="0"/>
              <a:t> 의 근거가 없음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원칙적으로 생동성입증 의약품들 간에는 대체가 가능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규정상 대체조제 금지 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의사가 처방전에 “대체조제 불가”</a:t>
            </a:r>
            <a:r>
              <a:rPr lang="ko-KR" altLang="en-US" sz="2000" b="1" dirty="0" err="1" smtClean="0"/>
              <a:t>로</a:t>
            </a:r>
            <a:r>
              <a:rPr lang="ko-KR" altLang="en-US" sz="2000" b="1" dirty="0" smtClean="0"/>
              <a:t> 표시하고 임상적 사유 등을 구체적으로 기재하도록 되어 있으나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해당 규정에 강제성 및 제제가 없어 실제로 사유 </a:t>
            </a:r>
            <a:r>
              <a:rPr lang="ko-KR" altLang="en-US" sz="2000" b="1" dirty="0" err="1" smtClean="0"/>
              <a:t>미기재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불합리한 사유 기재가 많음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임상적 사유에 대한 구체적 기준이 부재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 대체조제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인센티브제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실행의 장애물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467544" y="836712"/>
            <a:ext cx="835292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b="1" dirty="0" smtClean="0"/>
              <a:t>약국 매출의 상당부분이 주변 </a:t>
            </a:r>
            <a:r>
              <a:rPr lang="ko-KR" altLang="en-US" sz="2400" b="1" dirty="0" err="1" smtClean="0"/>
              <a:t>병의원</a:t>
            </a:r>
            <a:r>
              <a:rPr lang="ko-KR" altLang="en-US" sz="2400" b="1" dirty="0" smtClean="0"/>
              <a:t> 처방전에 의존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1900" b="1" dirty="0" smtClean="0"/>
              <a:t>의약분업 이후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약국이 인근 </a:t>
            </a:r>
            <a:r>
              <a:rPr lang="ko-KR" altLang="en-US" sz="1900" b="1" dirty="0" err="1" smtClean="0"/>
              <a:t>병의원의</a:t>
            </a:r>
            <a:r>
              <a:rPr lang="ko-KR" altLang="en-US" sz="1900" b="1" dirty="0" smtClean="0"/>
              <a:t> 처방을 주로 받으면서 해당 </a:t>
            </a:r>
            <a:r>
              <a:rPr lang="ko-KR" altLang="en-US" sz="1900" b="1" dirty="0" err="1" smtClean="0"/>
              <a:t>병의원들이</a:t>
            </a:r>
            <a:r>
              <a:rPr lang="ko-KR" altLang="en-US" sz="1900" b="1" dirty="0" smtClean="0"/>
              <a:t> 선호하는 제품만을 구매하여 비치하는 경향</a:t>
            </a:r>
            <a:endParaRPr lang="en-US" altLang="ko-KR" sz="19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1900" b="1" dirty="0" smtClean="0"/>
              <a:t>약국</a:t>
            </a:r>
            <a:r>
              <a:rPr lang="en-US" altLang="ko-KR" sz="1900" b="1" dirty="0" smtClean="0"/>
              <a:t>-</a:t>
            </a:r>
            <a:r>
              <a:rPr lang="ko-KR" altLang="en-US" sz="1900" b="1" dirty="0" err="1" smtClean="0"/>
              <a:t>병의원이</a:t>
            </a:r>
            <a:r>
              <a:rPr lang="ko-KR" altLang="en-US" sz="1900" b="1" dirty="0" smtClean="0"/>
              <a:t> 공존하는 관계라서 약사가 주변 </a:t>
            </a:r>
            <a:r>
              <a:rPr lang="ko-KR" altLang="en-US" sz="1900" b="1" dirty="0" err="1" smtClean="0"/>
              <a:t>병의원과</a:t>
            </a:r>
            <a:r>
              <a:rPr lang="ko-KR" altLang="en-US" sz="1900" b="1" dirty="0" smtClean="0"/>
              <a:t> 마찰을 일으키면서까지 대체를 </a:t>
            </a:r>
            <a:r>
              <a:rPr lang="ko-KR" altLang="en-US" sz="1900" b="1" dirty="0" err="1" smtClean="0"/>
              <a:t>하려들지</a:t>
            </a:r>
            <a:r>
              <a:rPr lang="ko-KR" altLang="en-US" sz="1900" b="1" dirty="0" smtClean="0"/>
              <a:t> 않을 가능성</a:t>
            </a:r>
            <a:endParaRPr lang="en-US" altLang="ko-KR" sz="19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1900" b="1" dirty="0" err="1" smtClean="0"/>
              <a:t>성분명</a:t>
            </a:r>
            <a:r>
              <a:rPr lang="ko-KR" altLang="en-US" sz="1900" b="1" dirty="0" smtClean="0"/>
              <a:t> 처방 시범사업 실시 결과</a:t>
            </a:r>
            <a:r>
              <a:rPr lang="en-US" altLang="ko-KR" sz="1900" b="1" dirty="0" smtClean="0"/>
              <a:t>, </a:t>
            </a:r>
            <a:r>
              <a:rPr lang="ko-KR" altLang="en-US" sz="1900" b="1" dirty="0" err="1" smtClean="0"/>
              <a:t>성분명</a:t>
            </a:r>
            <a:r>
              <a:rPr lang="ko-KR" altLang="en-US" sz="1900" b="1" dirty="0" smtClean="0"/>
              <a:t> 처방된 의약품이 문전약국에서 조제된 경우보다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문전약국 이외에서 조제되었을 경우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상대적으로 더 저렴한 약품으로 조제되는 경향을 보였음</a:t>
            </a: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b="1" dirty="0" smtClean="0"/>
              <a:t>약국의 대체가능 의약품 보유능력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1900" b="1" dirty="0" smtClean="0"/>
              <a:t>약국의 재고관리 능력상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동일성분내에서 대체가 가능한 품목을 </a:t>
            </a:r>
            <a:r>
              <a:rPr lang="ko-KR" altLang="en-US" sz="1900" b="1" dirty="0" err="1" smtClean="0"/>
              <a:t>어느정도까지</a:t>
            </a:r>
            <a:r>
              <a:rPr lang="ko-KR" altLang="en-US" sz="1900" b="1" dirty="0" smtClean="0"/>
              <a:t> 약국이 보유가 가능한지 의문이 제기될 수 있음 </a:t>
            </a:r>
            <a:r>
              <a:rPr lang="en-US" altLang="ko-KR" sz="1900" b="1" dirty="0" smtClean="0"/>
              <a:t>(’13. 1</a:t>
            </a:r>
            <a:r>
              <a:rPr lang="ko-KR" altLang="en-US" sz="1900" b="1" dirty="0" smtClean="0"/>
              <a:t>월 기준 인센티브 대상 약제 총 </a:t>
            </a:r>
            <a:r>
              <a:rPr lang="en-US" altLang="ko-KR" sz="1900" b="1" dirty="0" smtClean="0"/>
              <a:t>5,401</a:t>
            </a:r>
            <a:r>
              <a:rPr lang="ko-KR" altLang="en-US" sz="1900" b="1" dirty="0" smtClean="0"/>
              <a:t>품목</a:t>
            </a:r>
            <a:r>
              <a:rPr lang="en-US" altLang="ko-KR" sz="1900" b="1" dirty="0" smtClean="0"/>
              <a:t>)</a:t>
            </a: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b="1" dirty="0" smtClean="0"/>
              <a:t>생동성 인정 </a:t>
            </a:r>
            <a:r>
              <a:rPr lang="ko-KR" altLang="en-US" sz="2400" b="1" dirty="0" err="1" smtClean="0"/>
              <a:t>제네릭의</a:t>
            </a:r>
            <a:r>
              <a:rPr lang="ko-KR" altLang="en-US" sz="2400" b="1" dirty="0" smtClean="0"/>
              <a:t> 품질에 대한 홍보부족</a:t>
            </a:r>
            <a:endParaRPr lang="en-US" altLang="ko-KR" sz="24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1900" b="1" dirty="0" smtClean="0"/>
              <a:t>2006</a:t>
            </a:r>
            <a:r>
              <a:rPr lang="ko-KR" altLang="en-US" sz="1900" b="1" dirty="0" smtClean="0"/>
              <a:t>년 생동성 조작사건으로 신뢰성이 하락된 부분에 대하여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이후 여러 개선 노력이 있음에도 </a:t>
            </a:r>
            <a:r>
              <a:rPr lang="ko-KR" altLang="en-US" sz="1900" b="1" dirty="0" err="1" smtClean="0"/>
              <a:t>처방자</a:t>
            </a:r>
            <a:r>
              <a:rPr lang="en-US" altLang="ko-KR" sz="1900" b="1" dirty="0" smtClean="0"/>
              <a:t>, </a:t>
            </a:r>
            <a:r>
              <a:rPr lang="ko-KR" altLang="en-US" sz="1900" b="1" dirty="0" smtClean="0"/>
              <a:t>소비자 차원의 선입견 일부 존재</a:t>
            </a:r>
            <a:endParaRPr lang="en-US" altLang="ko-KR" sz="19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1900" b="1" dirty="0" smtClean="0"/>
              <a:t>고가의약품 </a:t>
            </a:r>
            <a:r>
              <a:rPr lang="en-US" altLang="ko-KR" sz="1900" b="1" dirty="0" smtClean="0"/>
              <a:t>= </a:t>
            </a:r>
            <a:r>
              <a:rPr lang="ko-KR" altLang="en-US" sz="1900" b="1" dirty="0" smtClean="0"/>
              <a:t>고품질</a:t>
            </a:r>
            <a:r>
              <a:rPr lang="en-US" altLang="ko-KR" sz="1900" b="1" dirty="0" smtClean="0"/>
              <a:t>???, </a:t>
            </a:r>
            <a:r>
              <a:rPr lang="ko-KR" altLang="en-US" sz="1900" b="1" dirty="0" smtClean="0"/>
              <a:t>저가의약품 </a:t>
            </a:r>
            <a:r>
              <a:rPr lang="en-US" altLang="ko-KR" sz="1900" b="1" dirty="0" smtClean="0"/>
              <a:t>= </a:t>
            </a:r>
            <a:r>
              <a:rPr lang="ko-KR" altLang="en-US" sz="1900" b="1" dirty="0" err="1" smtClean="0"/>
              <a:t>저품질</a:t>
            </a:r>
            <a:r>
              <a:rPr lang="en-US" altLang="ko-KR" sz="1900" b="1" dirty="0" smtClean="0"/>
              <a:t>???</a:t>
            </a: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 대체조제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인센티브제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실행의 장애물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(2)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의무화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약사의 동일성분내 저가의약품 대체 의무화</a:t>
            </a:r>
            <a:endParaRPr lang="en-US" altLang="ko-KR" sz="2400" dirty="0" smtClean="0"/>
          </a:p>
          <a:p>
            <a:pPr marL="342900" indent="-342900">
              <a:spcBef>
                <a:spcPct val="40000"/>
              </a:spcBef>
              <a:defRPr/>
            </a:pPr>
            <a:r>
              <a:rPr lang="en-US" altLang="ko-KR" sz="2400" b="1" dirty="0" smtClean="0"/>
              <a:t>   </a:t>
            </a:r>
            <a:r>
              <a:rPr lang="ko-KR" altLang="en-US" sz="2000" b="1" dirty="0" smtClean="0"/>
              <a:t>예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스웨덴</a:t>
            </a:r>
            <a:r>
              <a:rPr lang="en-US" altLang="ko-KR" sz="2000" b="1" dirty="0" smtClean="0"/>
              <a:t>: (</a:t>
            </a:r>
            <a:r>
              <a:rPr lang="ko-KR" altLang="en-US" sz="2000" b="1" dirty="0" err="1" smtClean="0"/>
              <a:t>재고존재시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약국에서 의사가 처방한 의약품을 최저가의 </a:t>
            </a:r>
            <a:r>
              <a:rPr lang="ko-KR" altLang="en-US" sz="2000" b="1" dirty="0" err="1" smtClean="0"/>
              <a:t>제네릭으로</a:t>
            </a:r>
            <a:r>
              <a:rPr lang="ko-KR" altLang="en-US" sz="2000" b="1" dirty="0" smtClean="0"/>
              <a:t> 대체조제 의무화</a:t>
            </a:r>
            <a:endParaRPr lang="en-US" altLang="ko-KR" sz="2400" b="1" dirty="0" smtClean="0"/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의무화가 안될 경우</a:t>
            </a:r>
            <a:r>
              <a:rPr lang="en-US" altLang="ko-KR" sz="2400" b="1" dirty="0" smtClean="0"/>
              <a:t>) </a:t>
            </a:r>
            <a:r>
              <a:rPr lang="ko-KR" altLang="en-US" sz="2400" b="1" dirty="0" err="1" smtClean="0"/>
              <a:t>현제도</a:t>
            </a:r>
            <a:r>
              <a:rPr lang="ko-KR" altLang="en-US" sz="2400" b="1" dirty="0" smtClean="0"/>
              <a:t> 내용개선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인센티브 비율을 현행 </a:t>
            </a:r>
            <a:r>
              <a:rPr lang="ko-KR" altLang="en-US" sz="2000" b="1" dirty="0" err="1" smtClean="0"/>
              <a:t>약가차액의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30% </a:t>
            </a:r>
            <a:r>
              <a:rPr lang="ko-KR" altLang="en-US" sz="2000" b="1" dirty="0" smtClean="0"/>
              <a:t>에서 지속적으로 확대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ko-KR" sz="2000" b="1" dirty="0" smtClean="0"/>
              <a:t>    (</a:t>
            </a:r>
            <a:r>
              <a:rPr lang="ko-KR" altLang="en-US" sz="2000" b="1" dirty="0" smtClean="0"/>
              <a:t>예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저가구매 인센티브제의 경우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상한가와 </a:t>
            </a:r>
            <a:r>
              <a:rPr lang="ko-KR" altLang="en-US" sz="2000" b="1" dirty="0" err="1" smtClean="0"/>
              <a:t>실거래가</a:t>
            </a:r>
            <a:r>
              <a:rPr lang="ko-KR" altLang="en-US" sz="2000" b="1" dirty="0" smtClean="0"/>
              <a:t> 차액의 </a:t>
            </a:r>
            <a:r>
              <a:rPr lang="en-US" altLang="ko-KR" sz="2000" b="1" dirty="0" smtClean="0"/>
              <a:t>70%</a:t>
            </a:r>
            <a:r>
              <a:rPr lang="ko-KR" altLang="en-US" sz="2000" b="1" dirty="0" smtClean="0"/>
              <a:t>가 요양기관에 돌아감</a:t>
            </a:r>
            <a:r>
              <a:rPr lang="en-US" altLang="ko-KR" sz="2000" b="1" dirty="0" smtClean="0"/>
              <a:t>)</a:t>
            </a:r>
            <a:endParaRPr lang="ko-KR" altLang="en-US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통보의무 폐지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생동성 시험이 완료된 의약품은 동의가 불필요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의사가 환자의 </a:t>
            </a:r>
            <a:r>
              <a:rPr lang="ko-KR" altLang="en-US" sz="2000" b="1" dirty="0" err="1" smtClean="0"/>
              <a:t>복용약</a:t>
            </a:r>
            <a:r>
              <a:rPr lang="ko-KR" altLang="en-US" sz="2000" b="1" dirty="0" smtClean="0"/>
              <a:t> 변경내역을 알 수 있도록 하면서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통보방식을 개선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예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전화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팩스 등을 통한 직접통보 방식 폐지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기실행중인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DUR </a:t>
            </a:r>
            <a:r>
              <a:rPr lang="ko-KR" altLang="en-US" sz="2000" b="1" dirty="0" smtClean="0"/>
              <a:t>활용</a:t>
            </a:r>
            <a:r>
              <a:rPr lang="en-US" altLang="ko-KR" sz="2000" b="1" dirty="0" smtClean="0"/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대체조제 금지</a:t>
            </a:r>
            <a:r>
              <a:rPr lang="en-US" altLang="ko-KR" sz="2000" b="1" dirty="0" smtClean="0"/>
              <a:t>” </a:t>
            </a:r>
            <a:r>
              <a:rPr lang="ko-KR" altLang="en-US" sz="2000" b="1" dirty="0" smtClean="0"/>
              <a:t>가 되는 임상적 사유의 범위를 정하고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미기재시</a:t>
            </a:r>
            <a:r>
              <a:rPr lang="ko-KR" altLang="en-US" sz="2000" b="1" dirty="0" smtClean="0"/>
              <a:t> 제재방안 강구</a:t>
            </a:r>
            <a:endParaRPr lang="ko-KR" altLang="en-US" sz="2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개선방향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환자정보제공 강화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의약품의 처방전 기재방식 개선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세계보건기구</a:t>
            </a:r>
            <a:r>
              <a:rPr lang="en-US" altLang="ko-KR" sz="2000" b="1" dirty="0" smtClean="0"/>
              <a:t>(WHO)</a:t>
            </a:r>
            <a:r>
              <a:rPr lang="ko-KR" altLang="en-US" sz="2000" b="1" dirty="0" smtClean="0"/>
              <a:t>에서는 성분명의 사용이 약물의 명확한 확인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환자에 대한 의약품의 안전한 처방 및 조제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전세계의 전문가 사이의 의사소통 및 정보의 교환차원에서 중요함을 강조 </a:t>
            </a:r>
            <a:r>
              <a:rPr lang="en-US" altLang="ko-KR" sz="2000" b="1" dirty="0" smtClean="0"/>
              <a:t>(Guidelines on the Use of INNs for Pharmaceutical Substances, 1997).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altLang="ko-KR" sz="20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의료법상 처방전 기재 제품명을 약제급여목록상 제품명으로 변경하여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제품명과 함께 </a:t>
            </a:r>
            <a:r>
              <a:rPr lang="ko-KR" altLang="en-US" sz="2000" b="1" dirty="0" err="1" smtClean="0"/>
              <a:t>성분명이</a:t>
            </a:r>
            <a:r>
              <a:rPr lang="ko-KR" altLang="en-US" sz="2000" b="1" dirty="0" smtClean="0"/>
              <a:t> 동시에 기재되도록 함으로써 환자에게 복용 의약품 성분에 대한 정보를 제공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ko-KR" altLang="en-US" sz="2000" dirty="0" smtClean="0"/>
          </a:p>
          <a:p>
            <a:pPr marL="342900" indent="-342900">
              <a:spcBef>
                <a:spcPct val="40000"/>
              </a:spcBef>
              <a:defRPr/>
            </a:pP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defRPr/>
            </a:pPr>
            <a:endParaRPr lang="en-US" altLang="ko-KR" sz="2000" dirty="0" smtClean="0"/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개선방향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(2)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09120"/>
            <a:ext cx="6408712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2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b="1" dirty="0" smtClean="0"/>
              <a:t>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약사 및 대국민 대상 비용효과적인 의약품 사용에 대한 홍보활동 강화</a:t>
            </a:r>
            <a:endParaRPr lang="ko-KR" altLang="en-US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의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약사 보수교육 과목에 비용효과적인 의약품의 처방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조제에 대한 내용을 수록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소비자 선택권 강화 방안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관련기관들과 홍보관련 협조체계 구축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다양한 각종 매체를 활용한 대국민 홍보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저가약</a:t>
            </a:r>
            <a:r>
              <a:rPr lang="ko-KR" altLang="en-US" sz="2000" b="1" dirty="0" smtClean="0"/>
              <a:t> 사용에 대한 소비자 인식 조사</a:t>
            </a:r>
            <a:r>
              <a:rPr lang="en-US" altLang="ko-KR" sz="2000" b="1" dirty="0" smtClean="0"/>
              <a:t>): </a:t>
            </a:r>
            <a:r>
              <a:rPr lang="ko-KR" altLang="en-US" sz="2000" b="1" dirty="0" smtClean="0"/>
              <a:t>전국 </a:t>
            </a:r>
            <a:r>
              <a:rPr lang="en-US" altLang="ko-KR" sz="2000" b="1" dirty="0" smtClean="0"/>
              <a:t>20</a:t>
            </a:r>
            <a:r>
              <a:rPr lang="ko-KR" altLang="en-US" sz="2000" b="1" dirty="0" smtClean="0"/>
              <a:t>세 이상 남녀 </a:t>
            </a:r>
            <a:r>
              <a:rPr lang="en-US" altLang="ko-KR" sz="2000" b="1" dirty="0" smtClean="0"/>
              <a:t>1,000</a:t>
            </a:r>
            <a:r>
              <a:rPr lang="ko-KR" altLang="en-US" sz="2000" b="1" dirty="0" smtClean="0"/>
              <a:t>명을 대상으로 전화설문</a:t>
            </a:r>
            <a:r>
              <a:rPr lang="en-US" altLang="ko-KR" sz="2000" b="1" dirty="0" smtClean="0"/>
              <a:t> (‘11. 10</a:t>
            </a:r>
            <a:r>
              <a:rPr lang="ko-KR" altLang="en-US" sz="2000" b="1" dirty="0" smtClean="0"/>
              <a:t>월</a:t>
            </a:r>
            <a:r>
              <a:rPr lang="en-US" altLang="ko-KR" sz="2000" b="1" dirty="0" smtClean="0"/>
              <a:t>)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ko-KR" sz="2000" b="1" dirty="0" smtClean="0"/>
              <a:t>   - ‘</a:t>
            </a:r>
            <a:r>
              <a:rPr lang="ko-KR" altLang="en-US" sz="2000" b="1" dirty="0" smtClean="0"/>
              <a:t>약효 동일하면 </a:t>
            </a:r>
            <a:r>
              <a:rPr lang="ko-KR" altLang="en-US" sz="2000" b="1" dirty="0" err="1" smtClean="0"/>
              <a:t>싼약으로</a:t>
            </a:r>
            <a:r>
              <a:rPr lang="ko-KR" altLang="en-US" sz="2000" b="1" dirty="0" smtClean="0"/>
              <a:t> 대체하겠다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에 찬성 </a:t>
            </a:r>
            <a:r>
              <a:rPr lang="en-US" altLang="ko-KR" sz="2000" b="1" dirty="0" smtClean="0"/>
              <a:t>64.7%</a:t>
            </a:r>
            <a:endParaRPr lang="ko-KR" altLang="en-US" sz="2000" b="1" dirty="0" smtClean="0"/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개선방향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(3)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786050" y="903202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n w="2857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tx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tx2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주요 내용</a:t>
            </a:r>
            <a:endParaRPr lang="ko-KR" altLang="en-US" sz="4400" b="1" dirty="0">
              <a:ln w="2857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50000">
                    <a:schemeClr val="tx2">
                      <a:lumMod val="75000"/>
                      <a:shade val="67500"/>
                      <a:satMod val="115000"/>
                    </a:schemeClr>
                  </a:gs>
                  <a:gs pos="100000">
                    <a:schemeClr val="tx2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WordArt 35"/>
          <p:cNvSpPr>
            <a:spLocks noChangeArrowheads="1" noChangeShapeType="1" noTextEdit="1"/>
          </p:cNvSpPr>
          <p:nvPr/>
        </p:nvSpPr>
        <p:spPr bwMode="auto">
          <a:xfrm>
            <a:off x="1483432" y="3086312"/>
            <a:ext cx="5643563" cy="207168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75636"/>
                <a:gd name="adj2" fmla="val 69583"/>
              </a:avLst>
            </a:prstTxWarp>
          </a:bodyPr>
          <a:lstStyle/>
          <a:p>
            <a:pPr algn="ctr"/>
            <a:endParaRPr lang="ko-KR" altLang="en-US" sz="4800" kern="10">
              <a:ln w="18415">
                <a:noFill/>
                <a:round/>
                <a:headEnd/>
                <a:tailEnd/>
              </a:ln>
              <a:solidFill>
                <a:srgbClr val="C00000"/>
              </a:solidFill>
              <a:latin typeface="휴먼모음T"/>
              <a:ea typeface="휴먼모음T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1475656" y="1844824"/>
            <a:ext cx="6552727" cy="3095625"/>
            <a:chOff x="2197819" y="2157624"/>
            <a:chExt cx="6552727" cy="3095625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auto">
            <a:xfrm>
              <a:off x="3755145" y="2468439"/>
              <a:ext cx="4175125" cy="630237"/>
            </a:xfrm>
            <a:prstGeom prst="roundRect">
              <a:avLst>
                <a:gd name="adj" fmla="val 5000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1" name="그룹 39"/>
            <p:cNvGrpSpPr>
              <a:grpSpLocks/>
            </p:cNvGrpSpPr>
            <p:nvPr/>
          </p:nvGrpSpPr>
          <p:grpSpPr bwMode="auto">
            <a:xfrm>
              <a:off x="2912181" y="2175087"/>
              <a:ext cx="5838365" cy="554037"/>
              <a:chOff x="-71494" y="2394649"/>
              <a:chExt cx="5979242" cy="677164"/>
            </a:xfrm>
          </p:grpSpPr>
          <p:sp>
            <p:nvSpPr>
              <p:cNvPr id="22" name="AutoShape 8"/>
              <p:cNvSpPr>
                <a:spLocks noChangeArrowheads="1"/>
              </p:cNvSpPr>
              <p:nvPr/>
            </p:nvSpPr>
            <p:spPr bwMode="auto">
              <a:xfrm>
                <a:off x="-71494" y="2394649"/>
                <a:ext cx="5979242" cy="6771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43902" y="2439050"/>
                <a:ext cx="3947663" cy="54545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>
                  <a:bevelT w="0" h="254000"/>
                </a:sp3d>
              </a:bodyPr>
              <a:lstStyle/>
              <a:p>
                <a:pPr eaLnBrk="0" fontAlgn="auto" hangingPunct="0">
                  <a:spcBef>
                    <a:spcPts val="50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300" dirty="0" smtClean="0">
                    <a:ln>
                      <a:solidFill>
                        <a:schemeClr val="bg1"/>
                      </a:solidFill>
                    </a:ln>
                    <a:effectLst>
                      <a:outerShdw blurRad="50800" dist="63500" dir="5400000" algn="ctr" rotWithShape="0">
                        <a:schemeClr val="tx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배  경 </a:t>
                </a:r>
                <a:endParaRPr kumimoji="0" lang="ko-KR" altLang="en-US" sz="2300" dirty="0">
                  <a:ln>
                    <a:solidFill>
                      <a:schemeClr val="bg1"/>
                    </a:solidFill>
                  </a:ln>
                  <a:effectLst>
                    <a:outerShdw blurRad="50800" dist="63500" dir="5400000" algn="ctr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2197819" y="2157936"/>
              <a:ext cx="642942" cy="57150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259720" y="2157624"/>
              <a:ext cx="509587" cy="523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ko-KR" sz="2800" b="1" dirty="0" smtClean="0">
                  <a:solidFill>
                    <a:schemeClr val="bg1"/>
                  </a:solidFill>
                  <a:latin typeface="HY견명조" pitchFamily="18" charset="-127"/>
                  <a:ea typeface="HY견명조" pitchFamily="18" charset="-127"/>
                </a:rPr>
                <a:t>1</a:t>
              </a:r>
              <a:endParaRPr kumimoji="0" lang="en-US" altLang="ko-KR" sz="28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30" name="그룹 39"/>
            <p:cNvGrpSpPr>
              <a:grpSpLocks/>
            </p:cNvGrpSpPr>
            <p:nvPr/>
          </p:nvGrpSpPr>
          <p:grpSpPr bwMode="auto">
            <a:xfrm>
              <a:off x="2912181" y="2818024"/>
              <a:ext cx="5838365" cy="554038"/>
              <a:chOff x="-71494" y="2394649"/>
              <a:chExt cx="5979242" cy="677164"/>
            </a:xfrm>
          </p:grpSpPr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>
                <a:off x="-71494" y="2394649"/>
                <a:ext cx="5979242" cy="6771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dirty="0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auto">
              <a:xfrm>
                <a:off x="43902" y="2439048"/>
                <a:ext cx="3947663" cy="5454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>
                  <a:bevelT w="0" h="254000"/>
                </a:sp3d>
              </a:bodyPr>
              <a:lstStyle/>
              <a:p>
                <a:pPr eaLnBrk="0" fontAlgn="auto" hangingPunct="0">
                  <a:spcBef>
                    <a:spcPts val="500"/>
                  </a:spcBef>
                  <a:spcAft>
                    <a:spcPts val="0"/>
                  </a:spcAft>
                  <a:defRPr/>
                </a:pPr>
                <a:endParaRPr kumimoji="0" lang="ko-KR" altLang="en-US" sz="23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63500" dir="5400000" algn="ctr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2197819" y="2800878"/>
              <a:ext cx="642942" cy="57150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2259720" y="2800562"/>
              <a:ext cx="509587" cy="523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ko-KR" sz="2800" b="1" smtClean="0">
                  <a:solidFill>
                    <a:schemeClr val="bg1"/>
                  </a:solidFill>
                  <a:latin typeface="HY견명조" pitchFamily="18" charset="-127"/>
                  <a:ea typeface="HY견명조" pitchFamily="18" charset="-127"/>
                </a:rPr>
                <a:t>2</a:t>
              </a:r>
              <a:endParaRPr kumimoji="0" lang="en-US" altLang="ko-KR" sz="2800" b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36" name="그룹 39"/>
            <p:cNvGrpSpPr>
              <a:grpSpLocks/>
            </p:cNvGrpSpPr>
            <p:nvPr/>
          </p:nvGrpSpPr>
          <p:grpSpPr bwMode="auto">
            <a:xfrm>
              <a:off x="2912181" y="3460963"/>
              <a:ext cx="5838365" cy="554037"/>
              <a:chOff x="-71494" y="2394649"/>
              <a:chExt cx="5979242" cy="677164"/>
            </a:xfrm>
          </p:grpSpPr>
          <p:sp>
            <p:nvSpPr>
              <p:cNvPr id="37" name="AutoShape 8"/>
              <p:cNvSpPr>
                <a:spLocks noChangeArrowheads="1"/>
              </p:cNvSpPr>
              <p:nvPr/>
            </p:nvSpPr>
            <p:spPr bwMode="auto">
              <a:xfrm>
                <a:off x="-71494" y="2394649"/>
                <a:ext cx="5979242" cy="6771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38" name="Text Box 22"/>
              <p:cNvSpPr txBox="1">
                <a:spLocks noChangeArrowheads="1"/>
              </p:cNvSpPr>
              <p:nvPr/>
            </p:nvSpPr>
            <p:spPr bwMode="auto">
              <a:xfrm>
                <a:off x="43902" y="2439048"/>
                <a:ext cx="3947663" cy="4890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>
                  <a:bevelT w="0" h="254000"/>
                </a:sp3d>
              </a:bodyPr>
              <a:lstStyle/>
              <a:p>
                <a:pPr eaLnBrk="0" fontAlgn="auto" hangingPunct="0">
                  <a:spcBef>
                    <a:spcPts val="500"/>
                  </a:spcBef>
                  <a:spcAft>
                    <a:spcPts val="0"/>
                  </a:spcAft>
                  <a:defRPr/>
                </a:pPr>
                <a:endParaRPr kumimoji="0" lang="ko-KR" altLang="en-US" sz="2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63500" dir="5400000" algn="ctr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2197819" y="3443820"/>
              <a:ext cx="642942" cy="57150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2259720" y="3443499"/>
              <a:ext cx="509587" cy="523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ko-KR" sz="2800" b="1" smtClean="0">
                  <a:solidFill>
                    <a:schemeClr val="bg1"/>
                  </a:solidFill>
                  <a:latin typeface="HY견명조" pitchFamily="18" charset="-127"/>
                  <a:ea typeface="HY견명조" pitchFamily="18" charset="-127"/>
                </a:rPr>
                <a:t>3</a:t>
              </a:r>
              <a:endParaRPr kumimoji="0" lang="en-US" altLang="ko-KR" sz="2800" b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2" name="그룹 39"/>
            <p:cNvGrpSpPr>
              <a:grpSpLocks/>
            </p:cNvGrpSpPr>
            <p:nvPr/>
          </p:nvGrpSpPr>
          <p:grpSpPr bwMode="auto">
            <a:xfrm>
              <a:off x="2912182" y="4103897"/>
              <a:ext cx="5044194" cy="554038"/>
              <a:chOff x="-71493" y="2394649"/>
              <a:chExt cx="5165906" cy="677164"/>
            </a:xfrm>
          </p:grpSpPr>
          <p:sp>
            <p:nvSpPr>
              <p:cNvPr id="43" name="AutoShape 8"/>
              <p:cNvSpPr>
                <a:spLocks noChangeArrowheads="1"/>
              </p:cNvSpPr>
              <p:nvPr/>
            </p:nvSpPr>
            <p:spPr bwMode="auto">
              <a:xfrm>
                <a:off x="-71493" y="2394649"/>
                <a:ext cx="5165906" cy="6771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44" name="Text Box 22"/>
              <p:cNvSpPr txBox="1">
                <a:spLocks noChangeArrowheads="1"/>
              </p:cNvSpPr>
              <p:nvPr/>
            </p:nvSpPr>
            <p:spPr bwMode="auto">
              <a:xfrm>
                <a:off x="-41232" y="2439049"/>
                <a:ext cx="4103209" cy="5454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>
                  <a:bevelT w="0" h="254000"/>
                </a:sp3d>
              </a:bodyPr>
              <a:lstStyle/>
              <a:p>
                <a:pPr eaLnBrk="0" fontAlgn="auto" hangingPunct="0">
                  <a:spcBef>
                    <a:spcPts val="50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300" dirty="0">
                    <a:solidFill>
                      <a:schemeClr val="bg1"/>
                    </a:solidFill>
                    <a:effectLst>
                      <a:outerShdw blurRad="50800" dist="63500" dir="5400000" algn="ctr" rotWithShape="0">
                        <a:schemeClr val="tx1"/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 </a:t>
                </a:r>
                <a:endParaRPr kumimoji="0" lang="ko-KR" altLang="en-US" sz="2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63500" dir="5400000" algn="ctr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197819" y="4086762"/>
              <a:ext cx="642942" cy="57150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2259720" y="4086437"/>
              <a:ext cx="509587" cy="523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en-US" altLang="ko-KR" sz="2800" b="1" smtClean="0">
                  <a:solidFill>
                    <a:schemeClr val="bg1"/>
                  </a:solidFill>
                  <a:latin typeface="HY견명조" pitchFamily="18" charset="-127"/>
                  <a:ea typeface="HY견명조" pitchFamily="18" charset="-127"/>
                </a:rPr>
                <a:t>4</a:t>
              </a:r>
              <a:endParaRPr kumimoji="0" lang="en-US" altLang="ko-KR" sz="2800" b="1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2915816" y="4783163"/>
              <a:ext cx="3854652" cy="4462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>
                <a:bevelT w="0" h="254000"/>
              </a:sp3d>
            </a:bodyPr>
            <a:lstStyle/>
            <a:p>
              <a:pPr eaLnBrk="0" fontAlgn="auto" hangingPunct="0">
                <a:spcBef>
                  <a:spcPts val="500"/>
                </a:spcBef>
                <a:spcAft>
                  <a:spcPts val="0"/>
                </a:spcAft>
                <a:defRPr/>
              </a:pPr>
              <a:r>
                <a:rPr kumimoji="0" lang="ko-KR" altLang="en-US" sz="2300" dirty="0">
                  <a:solidFill>
                    <a:schemeClr val="bg1"/>
                  </a:solidFill>
                  <a:effectLst>
                    <a:outerShdw blurRad="50800" dist="63500" dir="5400000" algn="ctr" rotWithShape="0">
                      <a:schemeClr val="tx1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endParaRPr kumimoji="0" lang="ko-KR" altLang="en-US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63500" dir="5400000" algn="ctr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2259720" y="4729374"/>
              <a:ext cx="509587" cy="5238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kumimoji="0" lang="en-US" altLang="ko-KR" sz="2800" b="1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2339752" y="2492896"/>
            <a:ext cx="4968552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bevelT w="0" h="254000"/>
            </a:sp3d>
          </a:bodyPr>
          <a:lstStyle/>
          <a:p>
            <a:pPr eaLnBrk="0" fontAlgn="auto" hangingPunct="0">
              <a:spcBef>
                <a:spcPts val="500"/>
              </a:spcBef>
              <a:spcAft>
                <a:spcPts val="0"/>
              </a:spcAft>
              <a:defRPr/>
            </a:pPr>
            <a:r>
              <a:rPr kumimoji="0" lang="ko-KR" altLang="en-US" sz="2300" dirty="0" smtClean="0">
                <a:ln>
                  <a:solidFill>
                    <a:schemeClr val="bg1"/>
                  </a:solidFill>
                </a:ln>
                <a:effectLst>
                  <a:outerShdw blurRad="50800" dist="63500" dir="5400000" algn="ctr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국내외의 </a:t>
            </a:r>
            <a:r>
              <a:rPr kumimoji="0" lang="ko-KR" altLang="en-US" sz="2300" dirty="0" err="1" smtClean="0">
                <a:ln>
                  <a:solidFill>
                    <a:schemeClr val="bg1"/>
                  </a:solidFill>
                </a:ln>
                <a:effectLst>
                  <a:outerShdw blurRad="50800" dist="63500" dir="5400000" algn="ctr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저가약</a:t>
            </a:r>
            <a:r>
              <a:rPr kumimoji="0" lang="ko-KR" altLang="en-US" sz="2300" dirty="0" smtClean="0">
                <a:ln>
                  <a:solidFill>
                    <a:schemeClr val="bg1"/>
                  </a:solidFill>
                </a:ln>
                <a:effectLst>
                  <a:outerShdw blurRad="50800" dist="63500" dir="5400000" algn="ctr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사용정책</a:t>
            </a:r>
            <a:endParaRPr kumimoji="0" lang="ko-KR" altLang="en-US" sz="2300" dirty="0">
              <a:ln>
                <a:solidFill>
                  <a:schemeClr val="bg1"/>
                </a:solidFill>
              </a:ln>
              <a:effectLst>
                <a:outerShdw blurRad="50800" dist="63500" dir="5400000" algn="ctr" rotWithShape="0">
                  <a:schemeClr val="tx1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2339752" y="3212976"/>
            <a:ext cx="5616624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bevelT w="0" h="254000"/>
            </a:sp3d>
          </a:bodyPr>
          <a:lstStyle/>
          <a:p>
            <a:pPr eaLnBrk="0" fontAlgn="auto" hangingPunct="0">
              <a:spcBef>
                <a:spcPts val="500"/>
              </a:spcBef>
              <a:spcAft>
                <a:spcPts val="0"/>
              </a:spcAft>
              <a:defRPr/>
            </a:pPr>
            <a:r>
              <a:rPr kumimoji="0" lang="ko-KR" altLang="en-US" sz="2300" dirty="0" smtClean="0">
                <a:ln>
                  <a:solidFill>
                    <a:schemeClr val="bg1"/>
                  </a:solidFill>
                </a:ln>
                <a:effectLst>
                  <a:outerShdw blurRad="50800" dist="63500" dir="5400000" algn="ctr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우리나라의 </a:t>
            </a:r>
            <a:r>
              <a:rPr kumimoji="0" lang="ko-KR" altLang="en-US" sz="2300" dirty="0" err="1" smtClean="0">
                <a:ln>
                  <a:solidFill>
                    <a:schemeClr val="bg1"/>
                  </a:solidFill>
                </a:ln>
                <a:effectLst>
                  <a:outerShdw blurRad="50800" dist="63500" dir="5400000" algn="ctr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저가약</a:t>
            </a:r>
            <a:r>
              <a:rPr kumimoji="0" lang="ko-KR" altLang="en-US" sz="2300" dirty="0" smtClean="0">
                <a:ln>
                  <a:solidFill>
                    <a:schemeClr val="bg1"/>
                  </a:solidFill>
                </a:ln>
                <a:effectLst>
                  <a:outerShdw blurRad="50800" dist="63500" dir="5400000" algn="ctr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대체조제 </a:t>
            </a:r>
            <a:r>
              <a:rPr kumimoji="0" lang="ko-KR" altLang="en-US" sz="2300" dirty="0" err="1" smtClean="0">
                <a:ln>
                  <a:solidFill>
                    <a:schemeClr val="bg1"/>
                  </a:solidFill>
                </a:ln>
                <a:effectLst>
                  <a:outerShdw blurRad="50800" dist="63500" dir="5400000" algn="ctr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인센티브제</a:t>
            </a:r>
            <a:endParaRPr kumimoji="0" lang="ko-KR" altLang="en-US" sz="2300" dirty="0">
              <a:ln>
                <a:solidFill>
                  <a:schemeClr val="bg1"/>
                </a:solidFill>
              </a:ln>
              <a:effectLst>
                <a:outerShdw blurRad="50800" dist="63500" dir="5400000" algn="ctr" rotWithShape="0">
                  <a:schemeClr val="tx1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2339752" y="3789040"/>
            <a:ext cx="4968552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>
              <a:bevelT w="0" h="254000"/>
            </a:sp3d>
          </a:bodyPr>
          <a:lstStyle/>
          <a:p>
            <a:pPr eaLnBrk="0" fontAlgn="auto" hangingPunct="0">
              <a:spcBef>
                <a:spcPts val="500"/>
              </a:spcBef>
              <a:spcAft>
                <a:spcPts val="0"/>
              </a:spcAft>
              <a:defRPr/>
            </a:pPr>
            <a:r>
              <a:rPr kumimoji="0" lang="ko-KR" altLang="en-US" sz="2300" dirty="0" smtClean="0">
                <a:ln>
                  <a:solidFill>
                    <a:schemeClr val="bg1"/>
                  </a:solidFill>
                </a:ln>
                <a:effectLst>
                  <a:outerShdw blurRad="50800" dist="63500" dir="5400000" algn="ctr" rotWithShape="0">
                    <a:schemeClr val="tx1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제도시행의 문제점 및 개선방향</a:t>
            </a:r>
            <a:endParaRPr kumimoji="0" lang="ko-KR" altLang="en-US" sz="2300" dirty="0">
              <a:ln>
                <a:solidFill>
                  <a:schemeClr val="bg1"/>
                </a:solidFill>
              </a:ln>
              <a:effectLst>
                <a:outerShdw blurRad="50800" dist="63500" dir="5400000" algn="ctr" rotWithShape="0">
                  <a:schemeClr val="tx1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슬라이드 번호 개체 틀 31"/>
          <p:cNvSpPr>
            <a:spLocks noGrp="1"/>
          </p:cNvSpPr>
          <p:nvPr>
            <p:ph type="sldNum" sz="quarter" idx="12"/>
          </p:nvPr>
        </p:nvSpPr>
        <p:spPr>
          <a:xfrm>
            <a:off x="6588224" y="6093296"/>
            <a:ext cx="2133600" cy="365125"/>
          </a:xfrm>
        </p:spPr>
        <p:txBody>
          <a:bodyPr/>
          <a:lstStyle/>
          <a:p>
            <a:r>
              <a:rPr lang="ko-KR" altLang="en-US" dirty="0" smtClean="0"/>
              <a:t>                       </a:t>
            </a:r>
            <a:fld id="{ABF9BA41-35E7-424F-B4BE-8941CF1DBC30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2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의사대상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저가약</a:t>
            </a:r>
            <a:r>
              <a:rPr lang="ko-KR" altLang="en-US" sz="2000" b="1" dirty="0" smtClean="0"/>
              <a:t> 처방을 장려할 수 있는 방안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ko-KR" sz="2000" b="1" dirty="0" smtClean="0"/>
              <a:t>   - </a:t>
            </a:r>
            <a:r>
              <a:rPr lang="ko-KR" altLang="en-US" sz="2000" b="1" dirty="0" smtClean="0"/>
              <a:t>예</a:t>
            </a:r>
            <a:r>
              <a:rPr lang="en-US" altLang="ko-KR" sz="2000" b="1" dirty="0" smtClean="0"/>
              <a:t>1.(</a:t>
            </a:r>
            <a:r>
              <a:rPr lang="ko-KR" altLang="en-US" sz="2000" b="1" dirty="0" smtClean="0"/>
              <a:t>벨기에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의사대상 </a:t>
            </a:r>
            <a:r>
              <a:rPr lang="en-US" altLang="ko-KR" sz="2000" b="1" dirty="0" smtClean="0"/>
              <a:t>‘</a:t>
            </a:r>
            <a:r>
              <a:rPr lang="ko-KR" altLang="en-US" sz="2000" b="1" dirty="0" err="1" smtClean="0"/>
              <a:t>저가약</a:t>
            </a:r>
            <a:r>
              <a:rPr lang="ko-KR" altLang="en-US" sz="2000" b="1" dirty="0" smtClean="0"/>
              <a:t> 처방목표</a:t>
            </a:r>
            <a:r>
              <a:rPr lang="en-US" altLang="ko-KR" sz="2000" b="1" dirty="0" smtClean="0"/>
              <a:t>’ – </a:t>
            </a:r>
            <a:r>
              <a:rPr lang="ko-KR" altLang="en-US" sz="2000" b="1" dirty="0" smtClean="0"/>
              <a:t>의사들에게 최소 일정비율로 저가의약품 처방의무 부여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진료과목별</a:t>
            </a:r>
            <a:r>
              <a:rPr lang="en-US" altLang="ko-KR" sz="2000" b="1" dirty="0" smtClean="0"/>
              <a:t>)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ko-KR" sz="2000" b="1" dirty="0" smtClean="0"/>
              <a:t>   - </a:t>
            </a:r>
            <a:r>
              <a:rPr lang="ko-KR" altLang="en-US" sz="2000" b="1" dirty="0" smtClean="0"/>
              <a:t>예</a:t>
            </a:r>
            <a:r>
              <a:rPr lang="en-US" altLang="ko-KR" sz="2000" b="1" dirty="0" smtClean="0"/>
              <a:t>2. (</a:t>
            </a:r>
            <a:r>
              <a:rPr lang="ko-KR" altLang="en-US" sz="2000" b="1" dirty="0" smtClean="0"/>
              <a:t>우리나라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‘</a:t>
            </a:r>
            <a:r>
              <a:rPr lang="ko-KR" altLang="en-US" sz="2000" b="1" dirty="0" err="1" smtClean="0"/>
              <a:t>외래처방총액인센티브제</a:t>
            </a:r>
            <a:r>
              <a:rPr lang="en-US" altLang="ko-KR" sz="2000" b="1" dirty="0" smtClean="0"/>
              <a:t>’ – </a:t>
            </a:r>
            <a:r>
              <a:rPr lang="ko-KR" altLang="en-US" sz="2000" b="1" dirty="0" err="1" smtClean="0"/>
              <a:t>의사가약품비를</a:t>
            </a:r>
            <a:r>
              <a:rPr lang="ko-KR" altLang="en-US" sz="2000" b="1" dirty="0" smtClean="0"/>
              <a:t> 절감하면 </a:t>
            </a:r>
            <a:r>
              <a:rPr lang="ko-KR" altLang="en-US" sz="2000" b="1" dirty="0" err="1" smtClean="0"/>
              <a:t>절감액의</a:t>
            </a:r>
            <a:r>
              <a:rPr lang="ko-KR" altLang="en-US" sz="2000" b="1" dirty="0" smtClean="0"/>
              <a:t> 일부를 인센티브로 돌려줌으로써 </a:t>
            </a:r>
            <a:r>
              <a:rPr lang="ko-KR" altLang="en-US" sz="2000" b="1" dirty="0" err="1" smtClean="0"/>
              <a:t>저가약</a:t>
            </a:r>
            <a:r>
              <a:rPr lang="ko-KR" altLang="en-US" sz="2000" b="1" dirty="0" smtClean="0"/>
              <a:t> 사용과 관련이 있음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의사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소비자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약사 모두 관련</a:t>
            </a:r>
            <a:r>
              <a:rPr lang="en-US" altLang="ko-KR" sz="2000" b="1" dirty="0" smtClean="0"/>
              <a:t>) ‘</a:t>
            </a:r>
            <a:r>
              <a:rPr lang="ko-KR" altLang="en-US" sz="2000" b="1" dirty="0" smtClean="0"/>
              <a:t>보험상환 기준가격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참조가격</a:t>
            </a:r>
            <a:r>
              <a:rPr lang="en-US" altLang="ko-KR" sz="2000" b="1" dirty="0" smtClean="0"/>
              <a:t>)’</a:t>
            </a:r>
            <a:r>
              <a:rPr lang="ko-KR" altLang="en-US" sz="2000" b="1" dirty="0" smtClean="0"/>
              <a:t>을 제시하고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기준가까지만 보험자가 부담하고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기준가를 넘어서는 차액은 환자가 부담하게 함으로써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처방자와</a:t>
            </a:r>
            <a:r>
              <a:rPr lang="ko-KR" altLang="en-US" sz="2000" b="1" dirty="0" smtClean="0"/>
              <a:t> 소비자에게 기준가격 이하의 의약품을 사용하도록 유도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ko-KR" sz="2000" b="1" dirty="0" smtClean="0"/>
              <a:t>   - </a:t>
            </a:r>
            <a:r>
              <a:rPr lang="ko-KR" altLang="en-US" sz="2000" b="1" dirty="0" smtClean="0"/>
              <a:t>현재 우리나라에 시행되어 있지 않고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일부국가들이</a:t>
            </a:r>
            <a:r>
              <a:rPr lang="ko-KR" altLang="en-US" sz="2000" b="1" dirty="0" smtClean="0"/>
              <a:t> 수행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ko-KR" sz="2000" b="1" dirty="0" smtClean="0"/>
              <a:t>   - </a:t>
            </a:r>
            <a:r>
              <a:rPr lang="ko-KR" altLang="en-US" sz="2000" b="1" dirty="0" smtClean="0"/>
              <a:t>우리나라에 </a:t>
            </a:r>
            <a:r>
              <a:rPr lang="ko-KR" altLang="en-US" sz="2000" b="1" dirty="0" err="1" smtClean="0"/>
              <a:t>도입시</a:t>
            </a:r>
            <a:r>
              <a:rPr lang="ko-KR" altLang="en-US" sz="2000" b="1" dirty="0" smtClean="0"/>
              <a:t> 효과에 대한 논란 존재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en-US" altLang="ko-KR" sz="2000" dirty="0" smtClean="0"/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의사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및 소비자 대상 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저가약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사용장려와 관련된 정책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443" y="2708920"/>
            <a:ext cx="4592924" cy="116955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rtl="0" fontAlgn="base" latinLnBrk="1">
              <a:spcBef>
                <a:spcPct val="0"/>
              </a:spcBef>
              <a:spcAft>
                <a:spcPct val="0"/>
              </a:spcAft>
            </a:pPr>
            <a:r>
              <a:rPr lang="ko-KR" altLang="en-US" sz="7000" b="1" kern="1200" dirty="0" smtClean="0">
                <a:gradFill flip="none" rotWithShape="1">
                  <a:gsLst>
                    <a:gs pos="0">
                      <a:srgbClr val="EC9712"/>
                    </a:gs>
                    <a:gs pos="50000">
                      <a:srgbClr val="FFCB38"/>
                    </a:gs>
                    <a:gs pos="100000">
                      <a:srgbClr val="FFFFCC"/>
                    </a:gs>
                  </a:gsLst>
                  <a:lin ang="5400000" scaled="1"/>
                  <a:tileRect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889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HY견고딕"/>
                <a:cs typeface="Tahoma" pitchFamily="34" charset="0"/>
              </a:rPr>
              <a:t>감사합니다</a:t>
            </a:r>
            <a:endParaRPr lang="ko-KR" altLang="en-US" sz="7000" b="1" kern="1200" dirty="0">
              <a:gradFill flip="none" rotWithShape="1">
                <a:gsLst>
                  <a:gs pos="0">
                    <a:srgbClr val="EC9712"/>
                  </a:gs>
                  <a:gs pos="50000">
                    <a:srgbClr val="FFCB38"/>
                  </a:gs>
                  <a:gs pos="100000">
                    <a:srgbClr val="FFFFCC"/>
                  </a:gs>
                </a:gsLst>
                <a:lin ang="5400000" scaled="1"/>
                <a:tileRect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88900" dir="5400000" algn="t" rotWithShape="0">
                  <a:prstClr val="black">
                    <a:alpha val="50000"/>
                  </a:prstClr>
                </a:outerShdw>
              </a:effectLst>
              <a:latin typeface="Tahoma" pitchFamily="34" charset="0"/>
              <a:ea typeface="HY견고딕"/>
              <a:cs typeface="Tahoma" pitchFamily="34" charset="0"/>
            </a:endParaRPr>
          </a:p>
        </p:txBody>
      </p:sp>
      <p:sp>
        <p:nvSpPr>
          <p:cNvPr id="3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611560" y="1124745"/>
            <a:ext cx="8229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dirty="0" smtClean="0"/>
              <a:t>우리나라는 건강보험 진료비 중 </a:t>
            </a:r>
            <a:r>
              <a:rPr lang="ko-KR" altLang="en-US" sz="2400" dirty="0" err="1" smtClean="0"/>
              <a:t>약품비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비중이 </a:t>
            </a:r>
            <a:r>
              <a:rPr lang="ko-KR" altLang="en-US" sz="2400" dirty="0" smtClean="0"/>
              <a:t>크고 </a:t>
            </a:r>
            <a:r>
              <a:rPr lang="en-US" altLang="ko-KR" sz="2400" dirty="0" smtClean="0"/>
              <a:t>(’11</a:t>
            </a:r>
            <a:r>
              <a:rPr lang="ko-KR" altLang="en-US" sz="2400" dirty="0" smtClean="0"/>
              <a:t>년 </a:t>
            </a:r>
            <a:r>
              <a:rPr lang="en-US" altLang="ko-KR" sz="2400" dirty="0" smtClean="0"/>
              <a:t>29.15%), </a:t>
            </a:r>
            <a:r>
              <a:rPr lang="ko-KR" altLang="en-US" sz="2400" dirty="0" smtClean="0"/>
              <a:t>인구의 노령화 등으로 향후 약품비가 지속적으로 증가할 것으로 예상되고 있음</a:t>
            </a:r>
            <a:endParaRPr lang="en-US" altLang="ko-KR" sz="2400" dirty="0" smtClean="0"/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dirty="0" smtClean="0"/>
              <a:t>의약품에 대해서는 가격을 규제하는 방식으로 </a:t>
            </a:r>
            <a:r>
              <a:rPr lang="ko-KR" altLang="en-US" sz="2400" dirty="0" err="1" smtClean="0"/>
              <a:t>약품비를</a:t>
            </a:r>
            <a:r>
              <a:rPr lang="ko-KR" altLang="en-US" sz="2400" dirty="0" smtClean="0"/>
              <a:t> 적정화하려는 노력이 우선시되어 왔음</a:t>
            </a:r>
            <a:endParaRPr lang="en-US" altLang="ko-KR" sz="2400" dirty="0" smtClean="0"/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dirty="0" smtClean="0"/>
              <a:t>의약품들의 가격이 결정된 후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동일한 효과를 가진 의약품 중 </a:t>
            </a:r>
            <a:r>
              <a:rPr lang="ko-KR" altLang="en-US" sz="2400" b="1" u="sng" dirty="0" smtClean="0"/>
              <a:t>어떤 가격의 의약품을 선택하고 사용할 것인가</a:t>
            </a:r>
            <a:r>
              <a:rPr lang="ko-KR" altLang="en-US" sz="2400" dirty="0" smtClean="0"/>
              <a:t>에 대한 정책이 부재</a:t>
            </a:r>
            <a:endParaRPr lang="en-US" altLang="ko-KR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우리나라는 </a:t>
            </a:r>
            <a:r>
              <a:rPr lang="ko-KR" altLang="en-US" sz="2000" b="1" dirty="0" err="1" smtClean="0"/>
              <a:t>고가약</a:t>
            </a:r>
            <a:r>
              <a:rPr lang="ko-KR" altLang="en-US" sz="2000" b="1" dirty="0" smtClean="0"/>
              <a:t> 처방이 </a:t>
            </a:r>
            <a:r>
              <a:rPr lang="ko-KR" altLang="en-US" sz="2000" b="1" dirty="0" err="1" smtClean="0"/>
              <a:t>약품비에서</a:t>
            </a:r>
            <a:r>
              <a:rPr lang="ko-KR" altLang="en-US" sz="2000" b="1" dirty="0" smtClean="0"/>
              <a:t> 차지하는 비중이 약 </a:t>
            </a:r>
            <a:r>
              <a:rPr lang="en-US" altLang="ko-KR" sz="2000" b="1" dirty="0" smtClean="0"/>
              <a:t>40%</a:t>
            </a:r>
            <a:r>
              <a:rPr lang="ko-KR" altLang="en-US" sz="2000" b="1" dirty="0" smtClean="0"/>
              <a:t>에 이름</a:t>
            </a:r>
            <a:endParaRPr lang="en-US" altLang="ko-KR" sz="20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대부분의 국가에서는 다양한 </a:t>
            </a:r>
            <a:r>
              <a:rPr lang="ko-KR" altLang="en-US" sz="2000" b="1" dirty="0" err="1" smtClean="0"/>
              <a:t>제네릭</a:t>
            </a:r>
            <a:r>
              <a:rPr lang="ko-KR" altLang="en-US" sz="2000" b="1" dirty="0" smtClean="0"/>
              <a:t> 의약품 사용 장려정책을  통해 </a:t>
            </a:r>
            <a:r>
              <a:rPr lang="ko-KR" altLang="en-US" sz="2000" b="1" dirty="0" err="1" smtClean="0"/>
              <a:t>약품비를</a:t>
            </a:r>
            <a:r>
              <a:rPr lang="ko-KR" altLang="en-US" sz="2000" b="1" dirty="0" smtClean="0"/>
              <a:t> 조절하는 정책을 수행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배 경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467544" y="1268760"/>
            <a:ext cx="83736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defRPr/>
            </a:pP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고가약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사용경향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014538"/>
            <a:ext cx="8280921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제네릭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경쟁과 의약품 가격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미국의 예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 descr="Generic Competition and Drug Pr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056784" cy="4032448"/>
          </a:xfrm>
          <a:prstGeom prst="rect">
            <a:avLst/>
          </a:prstGeom>
          <a:noFill/>
        </p:spPr>
      </p:pic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611560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altLang="ko-KR" sz="2300" dirty="0" smtClean="0"/>
              <a:t>(</a:t>
            </a:r>
            <a:r>
              <a:rPr lang="ko-KR" altLang="en-US" sz="2300" dirty="0" smtClean="0"/>
              <a:t>보통 특허가 만료가 되지 않은</a:t>
            </a:r>
            <a:r>
              <a:rPr lang="en-US" altLang="ko-KR" sz="2300" dirty="0" smtClean="0"/>
              <a:t>) </a:t>
            </a:r>
            <a:r>
              <a:rPr lang="ko-KR" altLang="en-US" sz="2300" dirty="0" smtClean="0"/>
              <a:t>오리지널 신약의 경우</a:t>
            </a:r>
            <a:r>
              <a:rPr lang="en-US" altLang="ko-KR" sz="2300" dirty="0" smtClean="0"/>
              <a:t>,</a:t>
            </a:r>
            <a:r>
              <a:rPr lang="ko-KR" altLang="en-US" sz="2300" dirty="0" smtClean="0"/>
              <a:t> 경제성평가 및 가격협상 등의 기전을 통해 시장진입가격을 통제하는 방식으로 관리가 이루어짐</a:t>
            </a:r>
            <a:endParaRPr lang="en-US" altLang="ko-KR" sz="2300" dirty="0" smtClean="0"/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300" dirty="0" smtClean="0"/>
              <a:t>오리지널 의약품의 특허가 만료되어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후발주자들 </a:t>
            </a:r>
            <a:r>
              <a:rPr lang="en-US" altLang="ko-KR" sz="2300" dirty="0" smtClean="0"/>
              <a:t>(</a:t>
            </a:r>
            <a:r>
              <a:rPr lang="ko-KR" altLang="en-US" sz="2300" dirty="0" smtClean="0"/>
              <a:t>통상 </a:t>
            </a:r>
            <a:r>
              <a:rPr lang="ko-KR" altLang="en-US" sz="2300" dirty="0" err="1" smtClean="0"/>
              <a:t>제네릭</a:t>
            </a:r>
            <a:r>
              <a:rPr lang="ko-KR" altLang="en-US" sz="2300" dirty="0" smtClean="0"/>
              <a:t> 의약품</a:t>
            </a:r>
            <a:r>
              <a:rPr lang="en-US" altLang="ko-KR" sz="2300" dirty="0" smtClean="0"/>
              <a:t>)</a:t>
            </a:r>
            <a:r>
              <a:rPr lang="ko-KR" altLang="en-US" sz="2300" dirty="0" smtClean="0"/>
              <a:t>이 시장에 진입할 때에도 오리지날과 </a:t>
            </a:r>
            <a:r>
              <a:rPr lang="ko-KR" altLang="en-US" sz="2300" dirty="0" err="1" smtClean="0"/>
              <a:t>제네릭</a:t>
            </a:r>
            <a:r>
              <a:rPr lang="ko-KR" altLang="en-US" sz="2300" dirty="0" smtClean="0"/>
              <a:t> 의약품의 가격이 연계되어 가격이 결정되는 구조를 가짐</a:t>
            </a:r>
            <a:endParaRPr lang="en-US" altLang="ko-KR" sz="23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‘12. 4. 1. </a:t>
            </a:r>
            <a:r>
              <a:rPr lang="ko-KR" altLang="en-US" sz="2000" b="1" dirty="0" err="1" smtClean="0"/>
              <a:t>약가</a:t>
            </a:r>
            <a:r>
              <a:rPr lang="ko-KR" altLang="en-US" sz="2000" b="1" dirty="0" smtClean="0"/>
              <a:t> 일괄인하 조치</a:t>
            </a:r>
            <a:r>
              <a:rPr lang="en-US" altLang="ko-KR" sz="2000" b="1" dirty="0" smtClean="0"/>
              <a:t>: </a:t>
            </a:r>
            <a:r>
              <a:rPr lang="ko-KR" altLang="en-US" sz="2000" b="1" dirty="0" err="1" smtClean="0"/>
              <a:t>제네릭</a:t>
            </a:r>
            <a:r>
              <a:rPr lang="ko-KR" altLang="en-US" sz="2000" b="1" dirty="0" smtClean="0"/>
              <a:t> 상한가를 특허만료 전 </a:t>
            </a:r>
            <a:r>
              <a:rPr lang="ko-KR" altLang="en-US" sz="2000" b="1" dirty="0" err="1" smtClean="0"/>
              <a:t>오리지날</a:t>
            </a:r>
            <a:r>
              <a:rPr lang="ko-KR" altLang="en-US" sz="2000" b="1" dirty="0" smtClean="0"/>
              <a:t> 의약품의 </a:t>
            </a:r>
            <a:r>
              <a:rPr lang="en-US" altLang="ko-KR" sz="2000" b="1" dirty="0" smtClean="0"/>
              <a:t>53.55%</a:t>
            </a:r>
            <a:r>
              <a:rPr lang="ko-KR" altLang="en-US" sz="2000" b="1" dirty="0" smtClean="0"/>
              <a:t>로 인하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제네릭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진입시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오리지날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약가는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70%</a:t>
            </a:r>
            <a:r>
              <a:rPr lang="ko-KR" altLang="en-US" sz="2000" b="1" dirty="0" smtClean="0"/>
              <a:t>로 인하</a:t>
            </a:r>
            <a:endParaRPr lang="en-US" altLang="ko-KR" sz="2000" b="1" dirty="0" smtClean="0"/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300" dirty="0" smtClean="0"/>
              <a:t>동일성분내 제품들간의 경쟁에 의해 가격이 인하될 가능성이 낮음</a:t>
            </a:r>
            <a:endParaRPr lang="en-US" altLang="ko-KR" sz="23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규제기관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또는 보험자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차원에서 동일성분내 동일한 효능을 가진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상대적으로 저렴한 의약품 사용 장려를 통해 장기적으로 의약품 공급자들이 가격을 인하하도록 유도할 필요</a:t>
            </a:r>
            <a:endParaRPr lang="ko-KR" altLang="en-US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우리나라의 의약품 가격결정 구조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400" dirty="0" smtClean="0"/>
              <a:t> </a:t>
            </a:r>
            <a:r>
              <a:rPr lang="en-US" altLang="ko-KR" sz="2400" dirty="0" smtClean="0"/>
              <a:t>“</a:t>
            </a:r>
            <a:r>
              <a:rPr lang="ko-KR" altLang="en-US" sz="2400" dirty="0" err="1" smtClean="0"/>
              <a:t>성분명</a:t>
            </a:r>
            <a:r>
              <a:rPr lang="ko-KR" altLang="en-US" sz="2400" dirty="0" smtClean="0"/>
              <a:t> 처방</a:t>
            </a:r>
            <a:r>
              <a:rPr lang="en-US" altLang="ko-KR" sz="2400" dirty="0" smtClean="0"/>
              <a:t>” </a:t>
            </a:r>
            <a:r>
              <a:rPr lang="ko-KR" altLang="en-US" sz="2400" dirty="0" smtClean="0"/>
              <a:t>정책</a:t>
            </a:r>
            <a:endParaRPr lang="en-US" altLang="ko-KR" sz="24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의사가 처방전 </a:t>
            </a:r>
            <a:r>
              <a:rPr lang="ko-KR" altLang="en-US" sz="2000" b="1" dirty="0" err="1" smtClean="0"/>
              <a:t>발행시</a:t>
            </a:r>
            <a:r>
              <a:rPr lang="ko-KR" altLang="en-US" sz="2000" b="1" dirty="0" smtClean="0"/>
              <a:t> 특정제약사 제품명을 기재하지 않고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일반명</a:t>
            </a:r>
            <a:r>
              <a:rPr lang="en-US" altLang="ko-KR" sz="2000" b="1" dirty="0" smtClean="0"/>
              <a:t>(International Nonproprietary name: INN)</a:t>
            </a:r>
            <a:r>
              <a:rPr lang="ko-KR" altLang="en-US" sz="2000" b="1" dirty="0" smtClean="0"/>
              <a:t>을 기재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약사는 처방전에 기재된 해당성분과 동일한 성분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함량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제형을 가진 제품들 중 선택조제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현행 의료법 </a:t>
            </a:r>
            <a:r>
              <a:rPr lang="en-US" altLang="ko-KR" sz="2000" b="1" dirty="0" smtClean="0"/>
              <a:t>18</a:t>
            </a:r>
            <a:r>
              <a:rPr lang="ko-KR" altLang="en-US" sz="2000" b="1" dirty="0" smtClean="0"/>
              <a:t>조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처방전 작성과 교부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및 동법 시행규칙 제 </a:t>
            </a:r>
            <a:r>
              <a:rPr lang="en-US" altLang="ko-KR" sz="2000" b="1" dirty="0" smtClean="0"/>
              <a:t>12</a:t>
            </a:r>
            <a:r>
              <a:rPr lang="ko-KR" altLang="en-US" sz="2000" b="1" dirty="0" smtClean="0"/>
              <a:t>조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처방전의 기재 사항 등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에서 의사는 처방전 발생시 일반명칭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성분명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또는 제품명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상품명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을 기재할 수 있도록 둘다 허용하고 있으나</a:t>
            </a:r>
            <a:r>
              <a:rPr lang="en-US" altLang="ko-KR" sz="2000" b="1" dirty="0" smtClean="0"/>
              <a:t>, </a:t>
            </a:r>
            <a:r>
              <a:rPr lang="ko-KR" altLang="en-US" sz="2000" b="1" u="sng" dirty="0" smtClean="0"/>
              <a:t>의사의 상품명 처방이 보편화</a:t>
            </a:r>
            <a:r>
              <a:rPr lang="ko-KR" altLang="en-US" sz="2000" b="1" dirty="0" smtClean="0"/>
              <a:t>되어 있음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보건복지부가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개 종합병원을 대상으로 </a:t>
            </a:r>
            <a:r>
              <a:rPr lang="ko-KR" altLang="en-US" sz="2000" b="1" dirty="0" err="1" smtClean="0"/>
              <a:t>성분명</a:t>
            </a:r>
            <a:r>
              <a:rPr lang="ko-KR" altLang="en-US" sz="2000" b="1" dirty="0" smtClean="0"/>
              <a:t> 처방 시범사업을 수행</a:t>
            </a:r>
            <a:r>
              <a:rPr lang="en-US" altLang="ko-KR" sz="2000" b="1" dirty="0" smtClean="0"/>
              <a:t>(‘07. 9 – ’08. 6)</a:t>
            </a:r>
            <a:r>
              <a:rPr lang="ko-KR" altLang="en-US" sz="2000" b="1" dirty="0" smtClean="0"/>
              <a:t>하여 자발적으로 참여를 유도한 결과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평균 </a:t>
            </a:r>
            <a:r>
              <a:rPr lang="ko-KR" altLang="en-US" sz="2000" b="1" dirty="0" err="1" smtClean="0"/>
              <a:t>성분명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처방률이</a:t>
            </a:r>
            <a:r>
              <a:rPr lang="ko-KR" altLang="en-US" sz="2000" b="1" dirty="0" smtClean="0"/>
              <a:t> 약 </a:t>
            </a:r>
            <a:r>
              <a:rPr lang="en-US" altLang="ko-KR" sz="2000" b="1" dirty="0" smtClean="0"/>
              <a:t>32%</a:t>
            </a:r>
            <a:r>
              <a:rPr lang="ko-KR" altLang="en-US" sz="2000" b="1" dirty="0" smtClean="0"/>
              <a:t>로 나타났음</a:t>
            </a:r>
            <a:endParaRPr lang="ko-KR" altLang="en-US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국내 시행중인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저가약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사용 권장과 관련된 정책 현황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(1)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539552" y="1025525"/>
            <a:ext cx="82296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300" dirty="0" smtClean="0"/>
              <a:t>“</a:t>
            </a:r>
            <a:r>
              <a:rPr lang="ko-KR" altLang="en-US" sz="2300" dirty="0" err="1" smtClean="0"/>
              <a:t>제네릭</a:t>
            </a:r>
            <a:r>
              <a:rPr lang="ko-KR" altLang="en-US" sz="2300" dirty="0" smtClean="0"/>
              <a:t> 대체조제</a:t>
            </a:r>
            <a:r>
              <a:rPr lang="en-US" altLang="ko-KR" sz="2300" dirty="0" smtClean="0"/>
              <a:t>(generic substitution)” </a:t>
            </a:r>
            <a:r>
              <a:rPr lang="ko-KR" altLang="en-US" sz="2300" dirty="0" smtClean="0"/>
              <a:t>정책</a:t>
            </a:r>
            <a:endParaRPr lang="en-US" altLang="ko-KR" sz="230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의사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또는 치과의사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가 처방전에 상품명으로 기재하여 의약품을 처방하더라도 조제단계에서 약사가 성분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함량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제형이 같은 다른 의약품으로 조제하는 것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약사법 </a:t>
            </a:r>
            <a:r>
              <a:rPr lang="en-US" altLang="ko-KR" sz="2000" b="1" dirty="0" smtClean="0"/>
              <a:t>27</a:t>
            </a:r>
            <a:r>
              <a:rPr lang="ko-KR" altLang="en-US" sz="2000" b="1" dirty="0" smtClean="0"/>
              <a:t>조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대체조제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및 동법 시행규칙 제 </a:t>
            </a:r>
            <a:r>
              <a:rPr lang="en-US" altLang="ko-KR" sz="2000" b="1" dirty="0" smtClean="0"/>
              <a:t>14</a:t>
            </a:r>
            <a:r>
              <a:rPr lang="ko-KR" altLang="en-US" sz="2000" b="1" dirty="0" smtClean="0"/>
              <a:t>조</a:t>
            </a:r>
            <a:r>
              <a:rPr lang="en-US" altLang="ko-KR" sz="2000" b="1" dirty="0" smtClean="0"/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사전동의 불필요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생물학적 동등성 입증 의약품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동일 제조업자의 동일성분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제형이나 함량만 다른 경우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타지역</a:t>
            </a:r>
            <a:r>
              <a:rPr lang="ko-KR" altLang="en-US" sz="2000" b="1" dirty="0" smtClean="0"/>
              <a:t> 처방의약품이 해당지역에 없는 경우 등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통보 의무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약사는 </a:t>
            </a:r>
            <a:r>
              <a:rPr lang="ko-KR" altLang="en-US" sz="2000" b="1" dirty="0" err="1" smtClean="0"/>
              <a:t>대체조제시</a:t>
            </a:r>
            <a:r>
              <a:rPr lang="ko-KR" altLang="en-US" sz="2000" b="1" dirty="0" smtClean="0"/>
              <a:t> 의사에게 내용 통보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사전 </a:t>
            </a:r>
            <a:r>
              <a:rPr lang="ko-KR" altLang="en-US" sz="2000" b="1" dirty="0" err="1" smtClean="0"/>
              <a:t>동의시</a:t>
            </a:r>
            <a:r>
              <a:rPr lang="ko-KR" altLang="en-US" sz="2000" b="1" dirty="0" smtClean="0"/>
              <a:t> 대체조제 사유 및 내용에 대해 전화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팩스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또는 컴퓨터통신 등을 이용해 통보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사후 </a:t>
            </a:r>
            <a:r>
              <a:rPr lang="ko-KR" altLang="en-US" sz="2000" b="1" dirty="0" err="1" smtClean="0"/>
              <a:t>동의시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대체조제한</a:t>
            </a:r>
            <a:r>
              <a:rPr lang="ko-KR" altLang="en-US" sz="2000" b="1" dirty="0" smtClean="0"/>
              <a:t> 내용을 통보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대체조제 금지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의사가 처방전에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대체조제 불가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로 표시하고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임상적 사유 등을 구체적으로 기재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000" b="1" dirty="0" smtClean="0"/>
              <a:t>의사의 상품명 처방이 보편화되어 있는 우리나라 상황에서 </a:t>
            </a:r>
            <a:r>
              <a:rPr lang="ko-KR" altLang="en-US" sz="2000" b="1" dirty="0" err="1" smtClean="0"/>
              <a:t>성분명</a:t>
            </a:r>
            <a:r>
              <a:rPr lang="ko-KR" altLang="en-US" sz="2000" b="1" dirty="0" smtClean="0"/>
              <a:t> 처방을 강제화하지 않은 조건에서 </a:t>
            </a:r>
            <a:r>
              <a:rPr lang="ko-KR" altLang="en-US" sz="2000" b="1" dirty="0" err="1" smtClean="0"/>
              <a:t>저가약</a:t>
            </a:r>
            <a:r>
              <a:rPr lang="ko-KR" altLang="en-US" sz="2000" b="1" dirty="0" smtClean="0"/>
              <a:t> 대체를 촉진시킬 수 있다는 장점이 있음</a:t>
            </a:r>
            <a:endParaRPr lang="en-US" altLang="ko-KR" sz="2000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ko-KR" altLang="en-US" sz="2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국내 시행중인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저가약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사용 권장과 관련된 정책 현황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(2)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/>
          </p:cNvSpPr>
          <p:nvPr/>
        </p:nvSpPr>
        <p:spPr bwMode="auto">
          <a:xfrm>
            <a:off x="395536" y="1025525"/>
            <a:ext cx="8496944" cy="513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ko-KR" altLang="en-US" sz="2600" b="1" dirty="0" smtClean="0"/>
              <a:t>생동성 확보 의약품 중 처방의약품보다 저가의약품으로 </a:t>
            </a:r>
            <a:r>
              <a:rPr lang="ko-KR" altLang="en-US" sz="2600" b="1" dirty="0" err="1" smtClean="0"/>
              <a:t>대체조제시</a:t>
            </a:r>
            <a:r>
              <a:rPr lang="ko-KR" altLang="en-US" sz="2600" b="1" dirty="0" smtClean="0"/>
              <a:t> </a:t>
            </a:r>
            <a:r>
              <a:rPr lang="ko-KR" altLang="en-US" sz="2600" b="1" dirty="0" err="1" smtClean="0"/>
              <a:t>약가차액의</a:t>
            </a:r>
            <a:r>
              <a:rPr lang="ko-KR" altLang="en-US" sz="2600" b="1" dirty="0" smtClean="0"/>
              <a:t> </a:t>
            </a:r>
            <a:r>
              <a:rPr lang="en-US" altLang="ko-KR" sz="2600" b="1" dirty="0" smtClean="0"/>
              <a:t>30%</a:t>
            </a:r>
            <a:r>
              <a:rPr lang="ko-KR" altLang="en-US" sz="2600" b="1" dirty="0" smtClean="0"/>
              <a:t>를 약사에게 인센티브로 제공</a:t>
            </a:r>
            <a:r>
              <a:rPr lang="en-US" altLang="ko-KR" sz="2600" b="1" dirty="0" smtClean="0"/>
              <a:t>(‘01.7~)</a:t>
            </a:r>
            <a:endParaRPr lang="ko-KR" altLang="en-US" sz="2600" dirty="0" smtClean="0"/>
          </a:p>
          <a:p>
            <a:pPr marL="342900" indent="-342900">
              <a:spcBef>
                <a:spcPct val="40000"/>
              </a:spcBef>
              <a:defRPr/>
            </a:pPr>
            <a:r>
              <a:rPr lang="ko-KR" altLang="en-US" sz="2400" dirty="0" smtClean="0"/>
              <a:t>  </a:t>
            </a:r>
            <a:r>
              <a:rPr lang="en-US" altLang="ko-KR" b="1" dirty="0" smtClean="0"/>
              <a:t>※</a:t>
            </a:r>
            <a:r>
              <a:rPr lang="ko-KR" altLang="en-US" b="1" dirty="0" err="1" smtClean="0"/>
              <a:t>약가차액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처방의약품의 상한금액과 당해 약국의 조제의약품 </a:t>
            </a:r>
            <a:r>
              <a:rPr lang="ko-KR" altLang="en-US" b="1" dirty="0" err="1" smtClean="0"/>
              <a:t>실구입금액간의</a:t>
            </a:r>
            <a:r>
              <a:rPr lang="ko-KR" altLang="en-US" b="1" dirty="0" smtClean="0"/>
              <a:t> 차액</a:t>
            </a:r>
            <a:endParaRPr lang="en-US" altLang="ko-KR" b="1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300" dirty="0" smtClean="0"/>
              <a:t>시행 배경</a:t>
            </a:r>
            <a:r>
              <a:rPr lang="en-US" altLang="ko-KR" sz="2300" dirty="0" smtClean="0"/>
              <a:t>: </a:t>
            </a:r>
            <a:r>
              <a:rPr lang="ko-KR" altLang="en-US" sz="2300" dirty="0" smtClean="0"/>
              <a:t>의약분업 </a:t>
            </a:r>
            <a:r>
              <a:rPr lang="ko-KR" altLang="en-US" sz="2300" dirty="0" err="1" smtClean="0"/>
              <a:t>시행이후</a:t>
            </a:r>
            <a:r>
              <a:rPr lang="ko-KR" altLang="en-US" sz="2300" dirty="0" smtClean="0"/>
              <a:t> 보다 합리적이고 비용효과적 의약품 사용 관행 정착 및 </a:t>
            </a:r>
            <a:r>
              <a:rPr lang="ko-KR" altLang="en-US" sz="2300" dirty="0" err="1" smtClean="0"/>
              <a:t>약제비</a:t>
            </a:r>
            <a:r>
              <a:rPr lang="ko-KR" altLang="en-US" sz="2300" dirty="0" smtClean="0"/>
              <a:t> 절감방안으로 도입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ko-KR" altLang="en-US" sz="2300" dirty="0" smtClean="0"/>
              <a:t>현황</a:t>
            </a:r>
            <a:r>
              <a:rPr lang="en-US" altLang="ko-KR" sz="2300" dirty="0" smtClean="0"/>
              <a:t>: ‘11</a:t>
            </a:r>
            <a:r>
              <a:rPr lang="ko-KR" altLang="en-US" sz="2300" dirty="0" smtClean="0"/>
              <a:t>년 기준 전체 청구건수 </a:t>
            </a:r>
            <a:r>
              <a:rPr lang="en-US" altLang="ko-KR" sz="2300" dirty="0" smtClean="0"/>
              <a:t>4</a:t>
            </a:r>
            <a:r>
              <a:rPr lang="ko-KR" altLang="en-US" sz="2300" dirty="0" smtClean="0"/>
              <a:t>억</a:t>
            </a:r>
            <a:r>
              <a:rPr lang="en-US" altLang="ko-KR" sz="2300" dirty="0" smtClean="0"/>
              <a:t>7,334</a:t>
            </a:r>
            <a:r>
              <a:rPr lang="ko-KR" altLang="en-US" sz="2300" dirty="0" smtClean="0"/>
              <a:t>만여건 중 대체조제청구건수는 </a:t>
            </a:r>
            <a:r>
              <a:rPr lang="en-US" altLang="ko-KR" sz="2300" dirty="0" smtClean="0"/>
              <a:t>40</a:t>
            </a:r>
            <a:r>
              <a:rPr lang="ko-KR" altLang="en-US" sz="2300" dirty="0" smtClean="0"/>
              <a:t>만</a:t>
            </a:r>
            <a:r>
              <a:rPr lang="en-US" altLang="ko-KR" sz="2300" dirty="0" smtClean="0"/>
              <a:t>2,261</a:t>
            </a:r>
            <a:r>
              <a:rPr lang="ko-KR" altLang="en-US" sz="2300" dirty="0" smtClean="0"/>
              <a:t>건으로 </a:t>
            </a:r>
            <a:r>
              <a:rPr lang="ko-KR" altLang="en-US" sz="2300" dirty="0" err="1" smtClean="0"/>
              <a:t>대체조제율은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0.085%</a:t>
            </a:r>
            <a:r>
              <a:rPr lang="ko-KR" altLang="en-US" sz="2300" dirty="0" smtClean="0"/>
              <a:t>에 그쳤고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이로 인한 </a:t>
            </a:r>
            <a:r>
              <a:rPr lang="ko-KR" altLang="en-US" sz="2300" dirty="0" err="1" smtClean="0"/>
              <a:t>약품비</a:t>
            </a:r>
            <a:r>
              <a:rPr lang="ko-KR" altLang="en-US" sz="2300" dirty="0" smtClean="0"/>
              <a:t> </a:t>
            </a:r>
            <a:r>
              <a:rPr lang="ko-KR" altLang="en-US" sz="2300" dirty="0" err="1" smtClean="0"/>
              <a:t>절감액은</a:t>
            </a:r>
            <a:r>
              <a:rPr lang="ko-KR" altLang="en-US" sz="2300" dirty="0" smtClean="0"/>
              <a:t> </a:t>
            </a:r>
            <a:r>
              <a:rPr lang="en-US" altLang="ko-KR" sz="2300" dirty="0" smtClean="0"/>
              <a:t>3.4</a:t>
            </a:r>
            <a:r>
              <a:rPr lang="ko-KR" altLang="en-US" sz="2300" dirty="0" err="1" smtClean="0"/>
              <a:t>억원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인센티브 지급액은 </a:t>
            </a:r>
            <a:r>
              <a:rPr lang="en-US" altLang="ko-KR" sz="2300" dirty="0" smtClean="0"/>
              <a:t>2.1</a:t>
            </a:r>
            <a:r>
              <a:rPr lang="ko-KR" altLang="en-US" sz="2300" dirty="0" err="1" smtClean="0"/>
              <a:t>억원으로</a:t>
            </a:r>
            <a:r>
              <a:rPr lang="ko-KR" altLang="en-US" sz="2300" dirty="0" smtClean="0"/>
              <a:t> 집계</a:t>
            </a:r>
          </a:p>
        </p:txBody>
      </p:sp>
      <p:sp>
        <p:nvSpPr>
          <p:cNvPr id="5" name="제목 1"/>
          <p:cNvSpPr>
            <a:spLocks/>
          </p:cNvSpPr>
          <p:nvPr/>
        </p:nvSpPr>
        <p:spPr bwMode="auto">
          <a:xfrm>
            <a:off x="179388" y="107950"/>
            <a:ext cx="822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우리나라의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저가약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대체조제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인센티브제</a:t>
            </a:r>
            <a:endParaRPr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슬라이드 번호 개체 틀 31"/>
          <p:cNvSpPr txBox="1">
            <a:spLocks/>
          </p:cNvSpPr>
          <p:nvPr/>
        </p:nvSpPr>
        <p:spPr>
          <a:xfrm>
            <a:off x="6516216" y="602128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                     </a:t>
            </a:r>
            <a:fld id="{ABF9BA41-35E7-424F-B4BE-8941CF1DBC30}" type="slidenum">
              <a:rPr kumimoji="1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29B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wrap="square" rtlCol="0" anchor="ctr">
        <a:noAutofit/>
      </a:bodyPr>
      <a:lstStyle>
        <a:defPPr algn="ctr" fontAlgn="auto">
          <a:spcBef>
            <a:spcPts val="0"/>
          </a:spcBef>
          <a:spcAft>
            <a:spcPts val="0"/>
          </a:spcAft>
          <a:defRPr kumimoji="0" sz="4400" b="1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HY헤드라인M" pitchFamily="18" charset="-127"/>
            <a:ea typeface="HY헤드라인M" pitchFamily="18" charset="-127"/>
          </a:defRPr>
        </a:defPPr>
      </a:lstStyle>
      <a:style>
        <a:lnRef idx="2">
          <a:schemeClr val="dk1"/>
        </a:lnRef>
        <a:fillRef idx="1001">
          <a:schemeClr val="lt2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3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14232</TotalTime>
  <Words>1514</Words>
  <Application>Microsoft Office PowerPoint</Application>
  <PresentationFormat>화면 슬라이드 쇼(4:3)</PresentationFormat>
  <Paragraphs>144</Paragraphs>
  <Slides>21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3" baseType="lpstr">
      <vt:lpstr>ppt29B.tmp</vt:lpstr>
      <vt:lpstr>3_디자인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TitlesOfParts>
  <Company>국민건강보험공단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SP2</cp:lastModifiedBy>
  <cp:revision>1542</cp:revision>
  <dcterms:created xsi:type="dcterms:W3CDTF">2010-07-27T03:52:50Z</dcterms:created>
  <dcterms:modified xsi:type="dcterms:W3CDTF">2013-01-25T09:52:41Z</dcterms:modified>
</cp:coreProperties>
</file>