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73" r:id="rId3"/>
    <p:sldId id="263" r:id="rId4"/>
    <p:sldId id="275" r:id="rId5"/>
    <p:sldId id="276" r:id="rId6"/>
    <p:sldId id="260" r:id="rId7"/>
    <p:sldId id="280" r:id="rId8"/>
    <p:sldId id="277" r:id="rId9"/>
    <p:sldId id="274" r:id="rId10"/>
    <p:sldId id="279" r:id="rId11"/>
    <p:sldId id="268" r:id="rId12"/>
    <p:sldId id="270" r:id="rId13"/>
    <p:sldId id="271" r:id="rId14"/>
    <p:sldId id="281" r:id="rId1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414" autoAdjust="0"/>
  </p:normalViewPr>
  <p:slideViewPr>
    <p:cSldViewPr snapToGrid="0">
      <p:cViewPr varScale="1">
        <p:scale>
          <a:sx n="63" d="100"/>
          <a:sy n="63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CA9DBFEF-72A7-44AF-8B5D-346CE981538E}" type="datetimeFigureOut">
              <a:rPr lang="ko-KR" altLang="en-US"/>
              <a:pPr>
                <a:defRPr/>
              </a:pPr>
              <a:t>2013-01-25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D4DE25DC-9941-48C9-9B37-2722CBB1E6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7D9C6-E0D6-4C53-9DCB-400CC4877E0B}" type="slidenum">
              <a:rPr lang="ko-KR" altLang="en-US" smtClean="0">
                <a:latin typeface="굴림" pitchFamily="50" charset="-127"/>
                <a:ea typeface="굴림" pitchFamily="50" charset="-127"/>
              </a:rPr>
              <a:pPr/>
              <a:t>8</a:t>
            </a:fld>
            <a:endParaRPr lang="ko-KR" altLang="en-US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2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6350" y="0"/>
            <a:ext cx="915035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17525" y="2770188"/>
            <a:ext cx="8321675" cy="1905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498475" y="2097088"/>
            <a:ext cx="8294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o-KR" altLang="en-US" sz="3200">
                <a:latin typeface="휴먼모음T" pitchFamily="18" charset="-127"/>
                <a:ea typeface="휴먼모음T" pitchFamily="18" charset="-127"/>
              </a:rPr>
              <a:t>제네릭의약품 신뢰성 향상을 위한 정책방향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2322513" y="3938588"/>
            <a:ext cx="4457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2400">
                <a:latin typeface="휴먼모음T" pitchFamily="18" charset="-127"/>
                <a:ea typeface="휴먼모음T" pitchFamily="18" charset="-127"/>
              </a:rPr>
              <a:t>2013.1.24</a:t>
            </a:r>
            <a:endParaRPr lang="ko-KR" altLang="en-US" sz="240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419350" y="5348288"/>
            <a:ext cx="4457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o-KR" altLang="en-US" sz="2400">
                <a:latin typeface="휴먼모음T" pitchFamily="18" charset="-127"/>
                <a:ea typeface="휴먼모음T" pitchFamily="18" charset="-127"/>
              </a:rPr>
              <a:t>식품의약품안전청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27382" y="2534465"/>
            <a:ext cx="8408504" cy="25841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11269" name="텍스트 개체 틀 1"/>
          <p:cNvSpPr>
            <a:spLocks noGrp="1"/>
          </p:cNvSpPr>
          <p:nvPr>
            <p:ph type="body" idx="4294967295"/>
          </p:nvPr>
        </p:nvSpPr>
        <p:spPr bwMode="auto">
          <a:xfrm>
            <a:off x="457200" y="2633663"/>
            <a:ext cx="8299450" cy="1441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ko-KR" altLang="en-US" sz="2400" smtClean="0"/>
              <a:t>생동성 시험 </a:t>
            </a:r>
            <a:r>
              <a:rPr lang="en-US" altLang="ko-KR" sz="2400" smtClean="0"/>
              <a:t>: </a:t>
            </a:r>
            <a:r>
              <a:rPr lang="ko-KR" altLang="en-US" sz="2400" smtClean="0"/>
              <a:t>신뢰성</a:t>
            </a:r>
            <a:r>
              <a:rPr lang="en-US" altLang="ko-KR" sz="2400" smtClean="0"/>
              <a:t>,</a:t>
            </a:r>
            <a:r>
              <a:rPr lang="ko-KR" altLang="en-US" sz="2400" smtClean="0"/>
              <a:t>윤리성 지속확보</a:t>
            </a:r>
            <a:r>
              <a:rPr lang="en-US" altLang="ko-KR" sz="2400" smtClean="0"/>
              <a:t>, </a:t>
            </a:r>
            <a:r>
              <a:rPr lang="ko-KR" altLang="en-US" sz="2400" smtClean="0"/>
              <a:t>시험대상 확대</a:t>
            </a:r>
            <a:endParaRPr lang="en-US" altLang="ko-KR" sz="2400" smtClean="0"/>
          </a:p>
          <a:p>
            <a:pPr>
              <a:buFont typeface="Wingdings" pitchFamily="2" charset="2"/>
              <a:buChar char="ü"/>
            </a:pPr>
            <a:endParaRPr lang="en-US" altLang="ko-KR" sz="2400" smtClean="0"/>
          </a:p>
          <a:p>
            <a:pPr>
              <a:buFont typeface="Wingdings" pitchFamily="2" charset="2"/>
              <a:buChar char="ü"/>
            </a:pPr>
            <a:r>
              <a:rPr lang="ko-KR" altLang="en-US" sz="2400" smtClean="0"/>
              <a:t>품질 </a:t>
            </a:r>
            <a:r>
              <a:rPr lang="en-US" altLang="ko-KR" sz="2400" smtClean="0"/>
              <a:t>: </a:t>
            </a:r>
            <a:r>
              <a:rPr lang="ko-KR" altLang="en-US" sz="2400" smtClean="0"/>
              <a:t>국제수준의 품질확보</a:t>
            </a:r>
            <a:r>
              <a:rPr lang="en-US" altLang="ko-KR" sz="2400" smtClean="0"/>
              <a:t>, </a:t>
            </a:r>
            <a:r>
              <a:rPr lang="ko-KR" altLang="en-US" sz="2400" smtClean="0"/>
              <a:t>국제적 인정</a:t>
            </a:r>
            <a:endParaRPr lang="en-US" altLang="ko-KR" sz="2400" smtClean="0"/>
          </a:p>
          <a:p>
            <a:pPr>
              <a:buFont typeface="Wingdings" pitchFamily="2" charset="2"/>
              <a:buChar char="ü"/>
            </a:pPr>
            <a:endParaRPr lang="en-US" altLang="ko-KR" sz="2400" smtClean="0"/>
          </a:p>
          <a:p>
            <a:pPr>
              <a:buFont typeface="Wingdings" pitchFamily="2" charset="2"/>
              <a:buChar char="ü"/>
            </a:pPr>
            <a:r>
              <a:rPr lang="ko-KR" altLang="en-US" sz="2400" smtClean="0"/>
              <a:t>소비자 신뢰성 </a:t>
            </a:r>
            <a:r>
              <a:rPr lang="en-US" altLang="ko-KR" sz="2400" smtClean="0"/>
              <a:t>: </a:t>
            </a:r>
            <a:r>
              <a:rPr lang="ko-KR" altLang="en-US" sz="2400" smtClean="0"/>
              <a:t>소비자 정보제공</a:t>
            </a:r>
            <a:r>
              <a:rPr lang="en-US" altLang="ko-KR" sz="2400" smtClean="0"/>
              <a:t>, </a:t>
            </a:r>
            <a:r>
              <a:rPr lang="ko-KR" altLang="en-US" sz="2400" smtClean="0"/>
              <a:t>홍보강화</a:t>
            </a:r>
            <a:endParaRPr lang="ko-KR" altLang="en-US" sz="2000" smtClean="0"/>
          </a:p>
        </p:txBody>
      </p:sp>
      <p:sp>
        <p:nvSpPr>
          <p:cNvPr id="11270" name="제목 2"/>
          <p:cNvSpPr>
            <a:spLocks noGrp="1"/>
          </p:cNvSpPr>
          <p:nvPr>
            <p:ph type="title" idx="4294967295"/>
          </p:nvPr>
        </p:nvSpPr>
        <p:spPr bwMode="auto">
          <a:xfrm>
            <a:off x="457200" y="496888"/>
            <a:ext cx="8229600" cy="920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IV. </a:t>
            </a:r>
            <a:r>
              <a:rPr lang="ko-KR" altLang="en-US" sz="32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제네릭의약품 신뢰성 향상 정책방향</a:t>
            </a:r>
            <a:r>
              <a:rPr lang="en-US" altLang="ko-KR" sz="12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/>
            </a:r>
            <a:br>
              <a:rPr lang="en-US" altLang="ko-KR" sz="12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</a:br>
            <a:r>
              <a:rPr lang="en-US" altLang="ko-KR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&lt;</a:t>
            </a:r>
            <a:r>
              <a:rPr lang="ko-KR" altLang="en-US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안전성 관리는 지름길이 없다</a:t>
            </a:r>
            <a:r>
              <a:rPr lang="en-US" altLang="ko-KR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&gt;</a:t>
            </a:r>
            <a:endParaRPr lang="ko-KR" altLang="en-US" sz="2000" smtClean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842598" y="1630014"/>
            <a:ext cx="3299790" cy="64604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추진방향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2"/>
          <p:cNvSpPr>
            <a:spLocks noGrp="1"/>
          </p:cNvSpPr>
          <p:nvPr>
            <p:ph type="title" idx="4294967295"/>
          </p:nvPr>
        </p:nvSpPr>
        <p:spPr bwMode="auto">
          <a:xfrm>
            <a:off x="457200" y="496888"/>
            <a:ext cx="8229600" cy="920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IV. </a:t>
            </a:r>
            <a:r>
              <a:rPr lang="ko-KR" altLang="en-US" sz="32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제네릭의약품 신뢰성 향상 정책방향</a:t>
            </a:r>
            <a:r>
              <a:rPr lang="en-US" altLang="ko-KR" sz="12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/>
            </a:r>
            <a:br>
              <a:rPr lang="en-US" altLang="ko-KR" sz="12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</a:br>
            <a:r>
              <a:rPr lang="en-US" altLang="ko-KR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&lt;</a:t>
            </a:r>
            <a:r>
              <a:rPr lang="ko-KR" altLang="en-US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안전성 관리는 지름길이 없다</a:t>
            </a:r>
            <a:r>
              <a:rPr lang="en-US" altLang="ko-KR" sz="2000" smtClean="0">
                <a:solidFill>
                  <a:srgbClr val="000000"/>
                </a:solidFill>
                <a:latin typeface="HCI Poppy"/>
                <a:ea typeface="휴먼명조" pitchFamily="2" charset="-127"/>
              </a:rPr>
              <a:t>&gt;</a:t>
            </a:r>
            <a:endParaRPr lang="ko-KR" altLang="en-US" sz="2000" smtClean="0"/>
          </a:p>
        </p:txBody>
      </p:sp>
      <p:sp>
        <p:nvSpPr>
          <p:cNvPr id="4" name="텍스트 개체 틀 1"/>
          <p:cNvSpPr txBox="1">
            <a:spLocks/>
          </p:cNvSpPr>
          <p:nvPr/>
        </p:nvSpPr>
        <p:spPr>
          <a:xfrm>
            <a:off x="401638" y="2417763"/>
            <a:ext cx="8297862" cy="406241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+mn-lt"/>
                <a:ea typeface="+mn-ea"/>
              </a:rPr>
              <a:t>글로벌 </a:t>
            </a:r>
            <a:r>
              <a:rPr lang="ko-KR" altLang="en-US" sz="2400" kern="0" dirty="0" err="1">
                <a:latin typeface="+mn-lt"/>
                <a:ea typeface="+mn-ea"/>
              </a:rPr>
              <a:t>스탠다드에</a:t>
            </a:r>
            <a:r>
              <a:rPr lang="ko-KR" altLang="en-US" sz="2400" kern="0" dirty="0">
                <a:latin typeface="+mn-lt"/>
                <a:ea typeface="+mn-ea"/>
              </a:rPr>
              <a:t> 의한 </a:t>
            </a:r>
            <a:r>
              <a:rPr lang="ko-KR" altLang="en-US" sz="2400" b="1" kern="0" dirty="0">
                <a:latin typeface="+mn-lt"/>
                <a:ea typeface="+mn-ea"/>
              </a:rPr>
              <a:t>신뢰성 </a:t>
            </a:r>
            <a:r>
              <a:rPr lang="ko-KR" altLang="en-US" sz="2400" kern="0" dirty="0">
                <a:latin typeface="+mn-lt"/>
                <a:ea typeface="+mn-ea"/>
              </a:rPr>
              <a:t>확보 노력 지속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ko-KR" altLang="en-US" sz="2000" kern="0" dirty="0">
                <a:latin typeface="+mn-lt"/>
                <a:ea typeface="+mn-ea"/>
              </a:rPr>
              <a:t>생동성 </a:t>
            </a:r>
            <a:r>
              <a:rPr lang="ko-KR" altLang="en-US" sz="2000" kern="0" dirty="0" err="1">
                <a:latin typeface="+mn-lt"/>
                <a:ea typeface="+mn-ea"/>
              </a:rPr>
              <a:t>시험이외에</a:t>
            </a:r>
            <a:r>
              <a:rPr lang="ko-KR" altLang="en-US" sz="2000" kern="0" dirty="0">
                <a:latin typeface="+mn-lt"/>
                <a:ea typeface="+mn-ea"/>
              </a:rPr>
              <a:t> 비교용출시험에 대해서도</a:t>
            </a:r>
            <a:r>
              <a:rPr lang="en-US" altLang="ko-KR" sz="2000" kern="0" dirty="0">
                <a:latin typeface="+mn-lt"/>
                <a:ea typeface="+mn-ea"/>
              </a:rPr>
              <a:t> Audit trail </a:t>
            </a:r>
            <a:r>
              <a:rPr lang="ko-KR" altLang="en-US" sz="2000" kern="0" dirty="0">
                <a:latin typeface="+mn-lt"/>
                <a:ea typeface="+mn-ea"/>
              </a:rPr>
              <a:t>실시</a:t>
            </a:r>
            <a:endParaRPr lang="en-US" altLang="ko-KR" sz="2000" kern="0" dirty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endParaRPr lang="ko-KR" altLang="en-US" sz="10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+mn-lt"/>
                <a:ea typeface="+mn-ea"/>
              </a:rPr>
              <a:t>사람을 대상으로 하는 생동성 시험의 </a:t>
            </a:r>
            <a:r>
              <a:rPr lang="ko-KR" altLang="en-US" sz="2400" b="1" kern="0" dirty="0">
                <a:latin typeface="+mn-lt"/>
                <a:ea typeface="+mn-ea"/>
              </a:rPr>
              <a:t>윤리성</a:t>
            </a:r>
            <a:r>
              <a:rPr lang="ko-KR" altLang="en-US" sz="2400" kern="0" dirty="0">
                <a:latin typeface="+mn-lt"/>
                <a:ea typeface="+mn-ea"/>
              </a:rPr>
              <a:t> 관리 지속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ko-KR" altLang="en-US" sz="2000" kern="0" dirty="0">
                <a:latin typeface="+mn-lt"/>
                <a:ea typeface="+mn-ea"/>
              </a:rPr>
              <a:t>동의서</a:t>
            </a:r>
            <a:r>
              <a:rPr lang="en-US" altLang="ko-KR" sz="2000" kern="0" dirty="0">
                <a:latin typeface="+mn-lt"/>
                <a:ea typeface="+mn-ea"/>
              </a:rPr>
              <a:t>, </a:t>
            </a:r>
            <a:r>
              <a:rPr lang="ko-KR" altLang="en-US" sz="2000" kern="0" dirty="0">
                <a:latin typeface="+mn-lt"/>
                <a:ea typeface="+mn-ea"/>
              </a:rPr>
              <a:t>피험자 중복참여 관리 등 철저</a:t>
            </a:r>
            <a:endParaRPr lang="en-US" altLang="ko-KR" sz="2000" kern="0" dirty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endParaRPr lang="en-US" altLang="ko-KR" sz="1000" kern="0" dirty="0">
              <a:latin typeface="+mn-lt"/>
              <a:ea typeface="+mn-ea"/>
            </a:endParaRPr>
          </a:p>
          <a:p>
            <a: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2400" kern="0" dirty="0" err="1">
                <a:latin typeface="+mn-lt"/>
                <a:ea typeface="+mn-ea"/>
              </a:rPr>
              <a:t>산제</a:t>
            </a:r>
            <a:r>
              <a:rPr lang="en-US" altLang="ko-KR" sz="2400" kern="0" dirty="0">
                <a:latin typeface="+mn-lt"/>
                <a:ea typeface="+mn-ea"/>
              </a:rPr>
              <a:t>, </a:t>
            </a:r>
            <a:r>
              <a:rPr lang="ko-KR" altLang="en-US" sz="2400" kern="0" dirty="0" err="1">
                <a:latin typeface="+mn-lt"/>
                <a:ea typeface="+mn-ea"/>
              </a:rPr>
              <a:t>과립제</a:t>
            </a:r>
            <a:r>
              <a:rPr lang="ko-KR" altLang="en-US" sz="2400" kern="0" dirty="0">
                <a:latin typeface="+mn-lt"/>
                <a:ea typeface="+mn-ea"/>
              </a:rPr>
              <a:t> 등으로 생동성 시험 </a:t>
            </a:r>
            <a:r>
              <a:rPr lang="ko-KR" altLang="en-US" sz="2400" b="1" kern="0" dirty="0">
                <a:latin typeface="+mn-lt"/>
                <a:ea typeface="+mn-ea"/>
              </a:rPr>
              <a:t>의무화 대상 확대</a:t>
            </a:r>
            <a:endParaRPr lang="en-US" altLang="ko-KR" sz="2400" b="1" kern="0" dirty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굴림" charset="-127"/>
                <a:ea typeface="굴림" charset="-127"/>
              </a:rPr>
              <a:t>- </a:t>
            </a:r>
            <a:r>
              <a:rPr lang="ko-KR" altLang="en-US" sz="2000" kern="0" dirty="0">
                <a:latin typeface="굴림" charset="-127"/>
                <a:ea typeface="굴림" charset="-127"/>
              </a:rPr>
              <a:t>과학적으로 생동성 시험이 불필요한 성분은 의무화 해제 추진</a:t>
            </a:r>
            <a:endParaRPr lang="en-US" altLang="ko-KR" sz="2400" b="1" kern="0" dirty="0">
              <a:latin typeface="+mn-lt"/>
              <a:ea typeface="+mn-ea"/>
            </a:endParaRPr>
          </a:p>
          <a:p>
            <a: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ko-KR" sz="1000" kern="0" dirty="0">
              <a:latin typeface="+mn-lt"/>
              <a:ea typeface="+mn-ea"/>
            </a:endParaRPr>
          </a:p>
          <a:p>
            <a: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2400" kern="0" spc="300" dirty="0">
                <a:latin typeface="+mn-lt"/>
                <a:ea typeface="+mn-ea"/>
              </a:rPr>
              <a:t>생동성</a:t>
            </a:r>
            <a:r>
              <a:rPr lang="en-US" altLang="ko-KR" sz="2400" kern="0" spc="300" dirty="0">
                <a:latin typeface="+mn-lt"/>
                <a:ea typeface="+mn-ea"/>
              </a:rPr>
              <a:t>, </a:t>
            </a:r>
            <a:r>
              <a:rPr lang="ko-KR" altLang="en-US" sz="2400" kern="0" spc="300" dirty="0">
                <a:latin typeface="+mn-lt"/>
                <a:ea typeface="+mn-ea"/>
              </a:rPr>
              <a:t>비교용출자료 신뢰성 문제 </a:t>
            </a:r>
            <a:r>
              <a:rPr lang="ko-KR" altLang="en-US" sz="2400" kern="0" dirty="0" err="1">
                <a:latin typeface="+mn-lt"/>
                <a:ea typeface="+mn-ea"/>
              </a:rPr>
              <a:t>발견시</a:t>
            </a:r>
            <a:r>
              <a:rPr lang="ko-KR" altLang="en-US" sz="2400" kern="0" dirty="0">
                <a:latin typeface="+mn-lt"/>
                <a:ea typeface="+mn-ea"/>
              </a:rPr>
              <a:t> 허가취소 등 </a:t>
            </a:r>
            <a:r>
              <a:rPr lang="ko-KR" altLang="en-US" sz="2400" b="1" kern="0" dirty="0">
                <a:latin typeface="+mn-lt"/>
                <a:ea typeface="+mn-ea"/>
              </a:rPr>
              <a:t>엄격한 </a:t>
            </a:r>
            <a:r>
              <a:rPr lang="ko-KR" altLang="en-US" sz="2400" b="1" kern="0" dirty="0" err="1">
                <a:latin typeface="+mn-lt"/>
                <a:ea typeface="+mn-ea"/>
              </a:rPr>
              <a:t>법적용</a:t>
            </a:r>
            <a:endParaRPr lang="ko-KR" altLang="en-US" sz="2400" b="1" kern="0" dirty="0">
              <a:latin typeface="+mn-lt"/>
              <a:ea typeface="+mn-ea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338138" y="1739900"/>
            <a:ext cx="3298825" cy="457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생동성 시험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4294967295"/>
          </p:nvPr>
        </p:nvSpPr>
        <p:spPr>
          <a:xfrm>
            <a:off x="457200" y="1719263"/>
            <a:ext cx="8229600" cy="43640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2400" dirty="0" err="1" smtClean="0"/>
              <a:t>제네릭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허가신청시</a:t>
            </a:r>
            <a:r>
              <a:rPr lang="ko-KR" altLang="en-US" sz="2400" dirty="0" smtClean="0"/>
              <a:t> </a:t>
            </a:r>
            <a:r>
              <a:rPr lang="en-US" altLang="ko-KR" sz="2400" b="1" dirty="0" smtClean="0"/>
              <a:t>CTD </a:t>
            </a:r>
            <a:r>
              <a:rPr lang="ko-KR" altLang="en-US" sz="2400" b="1" dirty="0" smtClean="0"/>
              <a:t>제출 의무화 추진 </a:t>
            </a:r>
            <a:r>
              <a:rPr lang="ko-KR" altLang="en-US" sz="2400" dirty="0" smtClean="0"/>
              <a:t>및 </a:t>
            </a:r>
            <a:r>
              <a:rPr lang="en-US" altLang="ko-KR" sz="2400" spc="-150" dirty="0" smtClean="0"/>
              <a:t>PIC/S </a:t>
            </a:r>
            <a:r>
              <a:rPr lang="ko-KR" altLang="en-US" sz="2400" spc="-150" dirty="0" smtClean="0"/>
              <a:t>가입</a:t>
            </a:r>
            <a:r>
              <a:rPr lang="en-US" altLang="ko-KR" sz="2400" spc="-150" dirty="0" smtClean="0"/>
              <a:t>, GMP</a:t>
            </a:r>
            <a:r>
              <a:rPr lang="ko-KR" altLang="en-US" sz="2400" spc="-150" dirty="0" smtClean="0"/>
              <a:t>상호인정 추진 등을 통한 국제적 신뢰 </a:t>
            </a:r>
            <a:r>
              <a:rPr lang="ko-KR" altLang="en-US" sz="2400" dirty="0" smtClean="0"/>
              <a:t>확보 </a:t>
            </a:r>
            <a:endParaRPr lang="en-US" altLang="ko-KR" sz="2400" dirty="0" smtClean="0"/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2400" dirty="0" smtClean="0"/>
              <a:t>생동성 품목에 대한 엄격한 변경관리</a:t>
            </a:r>
          </a:p>
          <a:p>
            <a:pPr lvl="1">
              <a:defRPr/>
            </a:pPr>
            <a:r>
              <a:rPr lang="ko-KR" altLang="en-US" sz="2000" dirty="0" smtClean="0">
                <a:cs typeface="+mn-cs"/>
              </a:rPr>
              <a:t>제조단계 </a:t>
            </a:r>
            <a:r>
              <a:rPr lang="en-US" altLang="ko-KR" sz="2000" dirty="0" smtClean="0">
                <a:cs typeface="+mn-cs"/>
              </a:rPr>
              <a:t>GMP </a:t>
            </a:r>
            <a:r>
              <a:rPr lang="ko-KR" altLang="en-US" sz="2000" dirty="0" smtClean="0">
                <a:cs typeface="+mn-cs"/>
              </a:rPr>
              <a:t>변경관리 강화</a:t>
            </a:r>
            <a:r>
              <a:rPr lang="en-US" altLang="ko-KR" sz="2000" dirty="0" smtClean="0">
                <a:cs typeface="+mn-cs"/>
              </a:rPr>
              <a:t>(</a:t>
            </a:r>
            <a:r>
              <a:rPr lang="ko-KR" altLang="en-US" sz="2000" dirty="0" smtClean="0">
                <a:cs typeface="+mn-cs"/>
              </a:rPr>
              <a:t>중요공정을 허가사항으로 관리</a:t>
            </a:r>
            <a:r>
              <a:rPr lang="en-US" altLang="ko-KR" sz="2000" dirty="0" smtClean="0">
                <a:cs typeface="+mn-cs"/>
              </a:rPr>
              <a:t>)</a:t>
            </a:r>
            <a:endParaRPr lang="ko-KR" altLang="en-US" sz="2000" dirty="0" smtClean="0">
              <a:cs typeface="+mn-cs"/>
            </a:endParaRPr>
          </a:p>
          <a:p>
            <a:pPr lvl="1">
              <a:defRPr/>
            </a:pPr>
            <a:endParaRPr lang="en-US" altLang="ko-KR" sz="120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smtClean="0"/>
              <a:t>생동성 품목에 사용되는 원료의약품 </a:t>
            </a:r>
            <a:r>
              <a:rPr lang="en-US" altLang="ko-KR" sz="2400" dirty="0" smtClean="0"/>
              <a:t>DMF </a:t>
            </a:r>
            <a:r>
              <a:rPr lang="ko-KR" altLang="en-US" sz="2400" dirty="0" smtClean="0"/>
              <a:t>지정관리</a:t>
            </a:r>
            <a:endParaRPr lang="en-US" altLang="ko-KR" sz="2400" dirty="0" smtClean="0"/>
          </a:p>
          <a:p>
            <a:pPr lvl="1">
              <a:defRPr/>
            </a:pPr>
            <a:r>
              <a:rPr lang="ko-KR" altLang="en-US" sz="2000" dirty="0" smtClean="0">
                <a:cs typeface="+mn-cs"/>
              </a:rPr>
              <a:t>원료의약품 품질관리 기준 국제조화</a:t>
            </a:r>
            <a:r>
              <a:rPr lang="en-US" altLang="ko-KR" sz="2000" dirty="0" smtClean="0">
                <a:cs typeface="+mn-cs"/>
              </a:rPr>
              <a:t>(ICH Q7 </a:t>
            </a:r>
            <a:r>
              <a:rPr lang="ko-KR" altLang="en-US" sz="2000" dirty="0" smtClean="0">
                <a:cs typeface="+mn-cs"/>
              </a:rPr>
              <a:t>의무화 검토</a:t>
            </a:r>
            <a:r>
              <a:rPr lang="en-US" altLang="ko-KR" sz="2000" dirty="0" smtClean="0">
                <a:cs typeface="+mn-cs"/>
              </a:rPr>
              <a:t>)</a:t>
            </a:r>
          </a:p>
          <a:p>
            <a:pPr lvl="1">
              <a:defRPr/>
            </a:pPr>
            <a:endParaRPr lang="en-US" altLang="ko-KR" sz="120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err="1" smtClean="0"/>
              <a:t>제네릭의약품</a:t>
            </a:r>
            <a:r>
              <a:rPr lang="ko-KR" altLang="en-US" sz="2400" dirty="0" smtClean="0"/>
              <a:t> 생산업체 중심의</a:t>
            </a:r>
            <a:r>
              <a:rPr lang="ko-KR" altLang="en-US" sz="2400" b="1" dirty="0" smtClean="0"/>
              <a:t> 정밀약사감시 실시 지속</a:t>
            </a:r>
          </a:p>
          <a:p>
            <a:pPr lvl="1">
              <a:defRPr/>
            </a:pPr>
            <a:r>
              <a:rPr lang="ko-KR" altLang="en-US" sz="2000" dirty="0" err="1" smtClean="0"/>
              <a:t>제네릭의약품</a:t>
            </a:r>
            <a:r>
              <a:rPr lang="ko-KR" altLang="en-US" sz="2000" dirty="0" smtClean="0"/>
              <a:t> 수출하려면 국제기준에 따라 실태조사 필요</a:t>
            </a:r>
            <a:r>
              <a:rPr lang="en-US" altLang="ko-KR" sz="2000" dirty="0" smtClean="0"/>
              <a:t>(FDA,EMA)</a:t>
            </a:r>
          </a:p>
          <a:p>
            <a:pPr lvl="1">
              <a:defRPr/>
            </a:pPr>
            <a:endParaRPr lang="ko-KR" altLang="en-US" sz="2400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338138" y="944563"/>
            <a:ext cx="3298825" cy="457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품질 확보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텍스트 개체 틀 1"/>
          <p:cNvSpPr>
            <a:spLocks noGrp="1"/>
          </p:cNvSpPr>
          <p:nvPr>
            <p:ph type="body" idx="4294967295"/>
          </p:nvPr>
        </p:nvSpPr>
        <p:spPr bwMode="auto">
          <a:xfrm>
            <a:off x="517525" y="4949825"/>
            <a:ext cx="8229600" cy="889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ko-KR" altLang="en-US" sz="2400" smtClean="0"/>
              <a:t>신뢰성과 관련없는 </a:t>
            </a:r>
            <a:r>
              <a:rPr lang="ko-KR" altLang="en-US" sz="2400" b="1" smtClean="0"/>
              <a:t>절차적 규제는 과감한 철폐</a:t>
            </a:r>
            <a:endParaRPr lang="en-US" altLang="ko-KR" sz="2400" b="1" smtClean="0"/>
          </a:p>
          <a:p>
            <a:r>
              <a:rPr lang="ko-KR" altLang="en-US" sz="2400" b="1" smtClean="0"/>
              <a:t>의약품특허인포매틱스를 통한 특허조사 분석 지원</a:t>
            </a:r>
            <a:endParaRPr lang="en-US" altLang="ko-KR" sz="2400" b="1" smtClean="0"/>
          </a:p>
          <a:p>
            <a:r>
              <a:rPr lang="ko-KR" altLang="en-US" sz="2400" b="1" smtClean="0"/>
              <a:t>해외 허가등록 지원 정책 개발</a:t>
            </a:r>
            <a:r>
              <a:rPr lang="en-US" altLang="ko-KR" sz="1400" b="1" smtClean="0"/>
              <a:t>(</a:t>
            </a:r>
            <a:r>
              <a:rPr lang="ko-KR" altLang="en-US" sz="1400" b="1" smtClean="0"/>
              <a:t>해외규제기관과 협력 등</a:t>
            </a:r>
            <a:r>
              <a:rPr lang="en-US" altLang="ko-KR" sz="1400" b="1" smtClean="0"/>
              <a:t>)</a:t>
            </a:r>
            <a:endParaRPr lang="ko-KR" altLang="en-US" sz="1400" b="1" smtClean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338138" y="795338"/>
            <a:ext cx="3298825" cy="457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소비자  신뢰성</a:t>
            </a:r>
          </a:p>
        </p:txBody>
      </p:sp>
      <p:sp>
        <p:nvSpPr>
          <p:cNvPr id="4" name="텍스트 개체 틀 1"/>
          <p:cNvSpPr txBox="1">
            <a:spLocks/>
          </p:cNvSpPr>
          <p:nvPr/>
        </p:nvSpPr>
        <p:spPr>
          <a:xfrm>
            <a:off x="441325" y="1255713"/>
            <a:ext cx="8229600" cy="2947987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+mn-lt"/>
                <a:ea typeface="+mn-ea"/>
              </a:rPr>
              <a:t>우수한 </a:t>
            </a:r>
            <a:r>
              <a:rPr lang="ko-KR" altLang="en-US" sz="2400" b="1" kern="0" dirty="0">
                <a:latin typeface="+mn-lt"/>
                <a:ea typeface="+mn-ea"/>
              </a:rPr>
              <a:t>생동성 시험 인프라 확충 </a:t>
            </a:r>
            <a:r>
              <a:rPr lang="en-US" altLang="ko-KR" sz="2400" kern="0" dirty="0">
                <a:latin typeface="+mn-lt"/>
                <a:ea typeface="+mn-ea"/>
              </a:rPr>
              <a:t>: </a:t>
            </a:r>
            <a:r>
              <a:rPr lang="ko-KR" altLang="en-US" sz="2400" kern="0" dirty="0">
                <a:latin typeface="+mn-lt"/>
                <a:ea typeface="+mn-ea"/>
              </a:rPr>
              <a:t>기관지정제를 통한 엄격한 관리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ko-KR" altLang="en-US" sz="2000" kern="0" dirty="0">
                <a:latin typeface="+mn-lt"/>
                <a:ea typeface="+mn-ea"/>
              </a:rPr>
              <a:t>불법 사항이 발견되면 엄격한 </a:t>
            </a:r>
            <a:r>
              <a:rPr lang="ko-KR" altLang="en-US" sz="2000" kern="0" dirty="0" err="1">
                <a:latin typeface="+mn-lt"/>
                <a:ea typeface="+mn-ea"/>
              </a:rPr>
              <a:t>법집행을</a:t>
            </a:r>
            <a:r>
              <a:rPr lang="ko-KR" altLang="en-US" sz="2000" kern="0" dirty="0">
                <a:latin typeface="+mn-lt"/>
                <a:ea typeface="+mn-ea"/>
              </a:rPr>
              <a:t> 통해 적당한 관리는 </a:t>
            </a:r>
            <a:r>
              <a:rPr lang="ko-KR" altLang="en-US" sz="2000" kern="0" dirty="0" err="1">
                <a:latin typeface="+mn-lt"/>
                <a:ea typeface="+mn-ea"/>
              </a:rPr>
              <a:t>안된다는</a:t>
            </a:r>
            <a:r>
              <a:rPr lang="ko-KR" altLang="en-US" sz="2000" kern="0" dirty="0">
                <a:latin typeface="+mn-lt"/>
                <a:ea typeface="+mn-ea"/>
              </a:rPr>
              <a:t> 의식고취</a:t>
            </a:r>
            <a:endParaRPr lang="en-US" altLang="ko-KR" sz="2000" kern="0" dirty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endParaRPr lang="ko-KR" altLang="en-US" sz="11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 err="1">
                <a:latin typeface="+mn-lt"/>
                <a:ea typeface="+mn-ea"/>
              </a:rPr>
              <a:t>의약사</a:t>
            </a:r>
            <a:r>
              <a:rPr lang="ko-KR" altLang="en-US" sz="2400" kern="0" dirty="0">
                <a:latin typeface="+mn-lt"/>
                <a:ea typeface="+mn-ea"/>
              </a:rPr>
              <a:t> 단체</a:t>
            </a:r>
            <a:r>
              <a:rPr lang="en-US" altLang="ko-KR" sz="2400" kern="0" dirty="0">
                <a:latin typeface="+mn-lt"/>
                <a:ea typeface="+mn-ea"/>
              </a:rPr>
              <a:t>, </a:t>
            </a:r>
            <a:r>
              <a:rPr lang="ko-KR" altLang="en-US" sz="2400" kern="0" dirty="0">
                <a:latin typeface="+mn-lt"/>
                <a:ea typeface="+mn-ea"/>
              </a:rPr>
              <a:t>제약기업</a:t>
            </a:r>
            <a:r>
              <a:rPr lang="en-US" altLang="ko-KR" sz="2400" kern="0" dirty="0">
                <a:latin typeface="+mn-lt"/>
                <a:ea typeface="+mn-ea"/>
              </a:rPr>
              <a:t>, </a:t>
            </a:r>
            <a:r>
              <a:rPr lang="ko-KR" altLang="en-US" sz="2400" kern="0" dirty="0">
                <a:latin typeface="+mn-lt"/>
                <a:ea typeface="+mn-ea"/>
              </a:rPr>
              <a:t>소비자 단체와 함께 </a:t>
            </a:r>
            <a:r>
              <a:rPr lang="ko-KR" altLang="en-US" sz="2400" b="1" kern="0" dirty="0">
                <a:latin typeface="+mn-lt"/>
                <a:ea typeface="+mn-ea"/>
              </a:rPr>
              <a:t>신뢰성을 확보</a:t>
            </a:r>
            <a:r>
              <a:rPr lang="ko-KR" altLang="en-US" sz="2400" kern="0" dirty="0">
                <a:latin typeface="+mn-lt"/>
                <a:ea typeface="+mn-ea"/>
              </a:rPr>
              <a:t>할 수 있는 방안 마련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ko-KR" altLang="en-US" sz="2000" kern="0" dirty="0" err="1">
                <a:latin typeface="+mn-lt"/>
                <a:ea typeface="+mn-ea"/>
              </a:rPr>
              <a:t>제네릭의약품의</a:t>
            </a:r>
            <a:r>
              <a:rPr lang="ko-KR" altLang="en-US" sz="2000" kern="0" dirty="0">
                <a:latin typeface="+mn-lt"/>
                <a:ea typeface="+mn-ea"/>
              </a:rPr>
              <a:t> 정보제공</a:t>
            </a:r>
            <a:r>
              <a:rPr lang="en-US" altLang="ko-KR" sz="2000" kern="0" dirty="0">
                <a:latin typeface="+mn-lt"/>
                <a:ea typeface="+mn-ea"/>
              </a:rPr>
              <a:t>, </a:t>
            </a:r>
            <a:r>
              <a:rPr lang="ko-KR" altLang="en-US" sz="2000" kern="0" dirty="0">
                <a:latin typeface="+mn-lt"/>
                <a:ea typeface="+mn-ea"/>
              </a:rPr>
              <a:t>홍보강화를 통한 인식전환</a:t>
            </a:r>
            <a:endParaRPr lang="ko-KR" altLang="en-US" sz="2400" b="1" kern="0" dirty="0">
              <a:latin typeface="+mn-lt"/>
              <a:ea typeface="+mn-ea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350838" y="4435475"/>
            <a:ext cx="403225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000" b="1" dirty="0" err="1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제네릭</a:t>
            </a:r>
            <a:r>
              <a:rPr lang="ko-KR" altLang="en-US" sz="2000" b="1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경쟁력 강화 지원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http://postfiles10.naver.net/20120116_201/umetoai_13266874934226ANuf_JPEG/%B0%A8%BB%E7.jpg?type=w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0325" y="2552700"/>
            <a:ext cx="4067175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제목 5"/>
          <p:cNvSpPr>
            <a:spLocks noGrp="1"/>
          </p:cNvSpPr>
          <p:nvPr/>
        </p:nvSpPr>
        <p:spPr bwMode="auto">
          <a:xfrm>
            <a:off x="457200" y="1511300"/>
            <a:ext cx="82296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ko-KR" altLang="en-US" sz="4400" b="1">
                <a:solidFill>
                  <a:srgbClr val="262673"/>
                </a:solidFill>
                <a:latin typeface="HY동녘M" pitchFamily="18" charset="-127"/>
                <a:ea typeface="HY동녘M" pitchFamily="18" charset="-127"/>
              </a:rPr>
              <a:t>감사합니다</a:t>
            </a:r>
            <a:r>
              <a:rPr lang="en-US" altLang="ko-KR" sz="4400" b="1">
                <a:solidFill>
                  <a:srgbClr val="262673"/>
                </a:solidFill>
                <a:latin typeface="HY동녘M" pitchFamily="18" charset="-127"/>
                <a:ea typeface="HY동녘M" pitchFamily="18" charset="-127"/>
              </a:rPr>
              <a:t>!</a:t>
            </a:r>
            <a:endParaRPr lang="ko-KR" altLang="en-US" sz="4400" b="1">
              <a:solidFill>
                <a:srgbClr val="262673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 idx="4294967295"/>
          </p:nvPr>
        </p:nvSpPr>
        <p:spPr bwMode="auto">
          <a:xfrm>
            <a:off x="457200" y="503238"/>
            <a:ext cx="8229600" cy="788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I. </a:t>
            </a:r>
            <a:r>
              <a:rPr lang="ko-KR" altLang="en-US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제네릭의약품을 둘러싼 정책환경</a:t>
            </a:r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(1)</a:t>
            </a:r>
            <a:endParaRPr lang="ko-KR" altLang="en-US" sz="320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4294967295"/>
          </p:nvPr>
        </p:nvSpPr>
        <p:spPr>
          <a:xfrm>
            <a:off x="457200" y="2106613"/>
            <a:ext cx="8229600" cy="4019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z="2400" dirty="0" smtClean="0"/>
              <a:t>[</a:t>
            </a:r>
            <a:r>
              <a:rPr lang="ko-KR" altLang="en-US" sz="2400" dirty="0" smtClean="0"/>
              <a:t>품질경쟁</a:t>
            </a:r>
            <a:r>
              <a:rPr lang="en-US" altLang="ko-KR" sz="2400" dirty="0" smtClean="0"/>
              <a:t>]  </a:t>
            </a:r>
            <a:r>
              <a:rPr lang="ko-KR" altLang="en-US" sz="2400" dirty="0" smtClean="0"/>
              <a:t>다품종 소량생산에서 </a:t>
            </a:r>
            <a:r>
              <a:rPr lang="ko-KR" altLang="en-US" sz="2400" dirty="0" err="1" smtClean="0"/>
              <a:t>소품종</a:t>
            </a:r>
            <a:r>
              <a:rPr lang="ko-KR" altLang="en-US" sz="2400" dirty="0" smtClean="0"/>
              <a:t> 대량생산으로 변화 </a:t>
            </a:r>
          </a:p>
          <a:p>
            <a:pPr lvl="1">
              <a:defRPr/>
            </a:pPr>
            <a:r>
              <a:rPr lang="ko-KR" altLang="en-US" sz="2400" dirty="0" err="1" smtClean="0">
                <a:cs typeface="+mn-cs"/>
              </a:rPr>
              <a:t>오리지날약과</a:t>
            </a:r>
            <a:r>
              <a:rPr lang="ko-KR" altLang="en-US" sz="2400" dirty="0" smtClean="0">
                <a:cs typeface="+mn-cs"/>
              </a:rPr>
              <a:t> 생물학적 동등성 확보와 </a:t>
            </a:r>
            <a:r>
              <a:rPr lang="en-US" altLang="ko-KR" sz="2400" dirty="0" smtClean="0">
                <a:cs typeface="+mn-cs"/>
              </a:rPr>
              <a:t>GMP </a:t>
            </a:r>
            <a:r>
              <a:rPr lang="ko-KR" altLang="en-US" sz="2400" dirty="0" smtClean="0">
                <a:cs typeface="+mn-cs"/>
              </a:rPr>
              <a:t>하에 품질경쟁</a:t>
            </a:r>
            <a:r>
              <a:rPr lang="en-US" altLang="ko-KR" sz="2400" dirty="0" smtClean="0">
                <a:cs typeface="+mn-cs"/>
              </a:rPr>
              <a:t>(</a:t>
            </a:r>
            <a:r>
              <a:rPr lang="ko-KR" altLang="en-US" sz="2400" dirty="0" smtClean="0">
                <a:cs typeface="+mn-cs"/>
              </a:rPr>
              <a:t>양적에서 질적으로 </a:t>
            </a:r>
            <a:r>
              <a:rPr lang="ko-KR" altLang="en-US" sz="2400" dirty="0" err="1" smtClean="0">
                <a:cs typeface="+mn-cs"/>
              </a:rPr>
              <a:t>변화해야할</a:t>
            </a:r>
            <a:r>
              <a:rPr lang="ko-KR" altLang="en-US" sz="2400" dirty="0" smtClean="0">
                <a:cs typeface="+mn-cs"/>
              </a:rPr>
              <a:t> 시점</a:t>
            </a:r>
            <a:r>
              <a:rPr lang="en-US" altLang="ko-KR" sz="2400" dirty="0" smtClean="0">
                <a:cs typeface="+mn-cs"/>
              </a:rPr>
              <a:t>)</a:t>
            </a:r>
          </a:p>
          <a:p>
            <a:pPr lvl="1">
              <a:defRPr/>
            </a:pPr>
            <a:endParaRPr lang="ko-KR" altLang="en-US" sz="2400" dirty="0" smtClean="0">
              <a:cs typeface="+mn-cs"/>
            </a:endParaRPr>
          </a:p>
          <a:p>
            <a:pPr>
              <a:defRPr/>
            </a:pPr>
            <a:r>
              <a:rPr lang="en-US" altLang="ko-KR" sz="2400" dirty="0" smtClean="0"/>
              <a:t>[</a:t>
            </a:r>
            <a:r>
              <a:rPr lang="ko-KR" altLang="en-US" sz="2400" dirty="0" err="1" smtClean="0"/>
              <a:t>약제비</a:t>
            </a:r>
            <a:r>
              <a:rPr lang="ko-KR" altLang="en-US" sz="2400" dirty="0" smtClean="0"/>
              <a:t> 절감</a:t>
            </a:r>
            <a:r>
              <a:rPr lang="en-US" altLang="ko-KR" sz="2400" dirty="0" smtClean="0"/>
              <a:t>]  </a:t>
            </a:r>
            <a:r>
              <a:rPr lang="ko-KR" altLang="en-US" sz="2400" dirty="0" smtClean="0"/>
              <a:t>고가의 </a:t>
            </a:r>
            <a:r>
              <a:rPr lang="ko-KR" altLang="en-US" sz="2400" dirty="0" err="1" smtClean="0"/>
              <a:t>오리지날</a:t>
            </a:r>
            <a:r>
              <a:rPr lang="ko-KR" altLang="en-US" sz="2400" dirty="0" smtClean="0"/>
              <a:t> 품목을 저가의 </a:t>
            </a:r>
            <a:r>
              <a:rPr lang="ko-KR" altLang="en-US" sz="2400" dirty="0" err="1" smtClean="0"/>
              <a:t>제네릭의약품으로</a:t>
            </a:r>
            <a:r>
              <a:rPr lang="ko-KR" altLang="en-US" sz="2400" dirty="0" smtClean="0"/>
              <a:t> 대체</a:t>
            </a: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생물학적 동등성과 글로벌 수준의 </a:t>
            </a:r>
            <a:r>
              <a:rPr lang="ko-KR" altLang="en-US" sz="2400" spc="300" dirty="0" smtClean="0">
                <a:cs typeface="+mn-cs"/>
              </a:rPr>
              <a:t>품질이 확보된 </a:t>
            </a:r>
            <a:r>
              <a:rPr lang="ko-KR" altLang="en-US" sz="2400" spc="300" dirty="0" err="1" smtClean="0">
                <a:cs typeface="+mn-cs"/>
              </a:rPr>
              <a:t>제</a:t>
            </a:r>
            <a:r>
              <a:rPr lang="ko-KR" altLang="en-US" sz="2400" dirty="0" err="1" smtClean="0">
                <a:cs typeface="+mn-cs"/>
              </a:rPr>
              <a:t>네릭의약품의</a:t>
            </a:r>
            <a:r>
              <a:rPr lang="ko-KR" altLang="en-US" sz="2400" dirty="0" smtClean="0">
                <a:cs typeface="+mn-cs"/>
              </a:rPr>
              <a:t> 사회적 수요증대</a:t>
            </a:r>
            <a:endParaRPr lang="ko-KR" altLang="en-US" sz="2400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268288" y="1441450"/>
            <a:ext cx="1639887" cy="3968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대내적 환경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title" idx="4294967295"/>
          </p:nvPr>
        </p:nvSpPr>
        <p:spPr bwMode="auto">
          <a:xfrm>
            <a:off x="457200" y="503238"/>
            <a:ext cx="8229600" cy="788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I. </a:t>
            </a:r>
            <a:r>
              <a:rPr lang="ko-KR" altLang="en-US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제네릭의약품을 둘러싼 정책환경</a:t>
            </a:r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(2)</a:t>
            </a:r>
            <a:endParaRPr lang="ko-KR" altLang="en-US" sz="320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4294967295"/>
          </p:nvPr>
        </p:nvSpPr>
        <p:spPr>
          <a:xfrm>
            <a:off x="457200" y="2752725"/>
            <a:ext cx="8229600" cy="33734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z="2400" dirty="0" smtClean="0"/>
              <a:t>[</a:t>
            </a:r>
            <a:r>
              <a:rPr lang="ko-KR" altLang="en-US" sz="2400" dirty="0" smtClean="0"/>
              <a:t>한미 </a:t>
            </a:r>
            <a:r>
              <a:rPr lang="en-US" altLang="ko-KR" sz="2400" dirty="0" smtClean="0"/>
              <a:t>FTA ] </a:t>
            </a:r>
            <a:r>
              <a:rPr lang="ko-KR" altLang="en-US" sz="2400" dirty="0" smtClean="0"/>
              <a:t>국내에서 </a:t>
            </a:r>
            <a:r>
              <a:rPr lang="ko-KR" altLang="en-US" sz="2400" dirty="0" err="1" smtClean="0"/>
              <a:t>뿐만아니라</a:t>
            </a:r>
            <a:r>
              <a:rPr lang="ko-KR" altLang="en-US" sz="2400" dirty="0" smtClean="0"/>
              <a:t> 미국 등 글로벌 시장에서 무한 경쟁 불가피</a:t>
            </a: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미국 등의 </a:t>
            </a:r>
            <a:r>
              <a:rPr lang="ko-KR" altLang="en-US" sz="2400" dirty="0" err="1" smtClean="0">
                <a:cs typeface="+mn-cs"/>
              </a:rPr>
              <a:t>제네릭의약품이</a:t>
            </a:r>
            <a:r>
              <a:rPr lang="ko-KR" altLang="en-US" sz="2400" dirty="0" smtClean="0">
                <a:cs typeface="+mn-cs"/>
              </a:rPr>
              <a:t> 국내 수입되고</a:t>
            </a:r>
            <a:r>
              <a:rPr lang="en-US" altLang="ko-KR" sz="2400" dirty="0" smtClean="0">
                <a:cs typeface="+mn-cs"/>
              </a:rPr>
              <a:t>, </a:t>
            </a:r>
            <a:r>
              <a:rPr lang="ko-KR" altLang="en-US" sz="2400" dirty="0" smtClean="0">
                <a:cs typeface="+mn-cs"/>
              </a:rPr>
              <a:t>우리나라 </a:t>
            </a:r>
            <a:r>
              <a:rPr lang="ko-KR" altLang="en-US" sz="2400" dirty="0" err="1" smtClean="0">
                <a:cs typeface="+mn-cs"/>
              </a:rPr>
              <a:t>제네릭도</a:t>
            </a:r>
            <a:r>
              <a:rPr lang="ko-KR" altLang="en-US" sz="2400" dirty="0" smtClean="0">
                <a:cs typeface="+mn-cs"/>
              </a:rPr>
              <a:t> 외국과 경쟁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spc="-150" dirty="0" smtClean="0">
                <a:cs typeface="+mn-cs"/>
              </a:rPr>
              <a:t>허가특허 연계제도 시행에 따른 지식재산권 관리 강</a:t>
            </a:r>
            <a:r>
              <a:rPr lang="ko-KR" altLang="en-US" sz="2400" dirty="0" smtClean="0">
                <a:cs typeface="+mn-cs"/>
              </a:rPr>
              <a:t>화</a:t>
            </a:r>
            <a:endParaRPr lang="ko-KR" altLang="en-US" sz="2400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268288" y="1739900"/>
            <a:ext cx="1639887" cy="3968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대외적 환경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 idx="4294967295"/>
          </p:nvPr>
        </p:nvSpPr>
        <p:spPr bwMode="auto">
          <a:xfrm>
            <a:off x="457200" y="552450"/>
            <a:ext cx="8229600" cy="7699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II. </a:t>
            </a:r>
            <a:r>
              <a:rPr lang="ko-KR" altLang="en-US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신뢰성 관점에서 제네릭의약품의 특징</a:t>
            </a:r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(1)</a:t>
            </a:r>
            <a:endParaRPr lang="ko-KR" altLang="en-US" sz="320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4294967295"/>
          </p:nvPr>
        </p:nvSpPr>
        <p:spPr>
          <a:xfrm>
            <a:off x="457200" y="1917700"/>
            <a:ext cx="8229600" cy="34893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2400" dirty="0" smtClean="0"/>
              <a:t>생물학적 동등성시험</a:t>
            </a:r>
            <a:endParaRPr lang="en-US" altLang="ko-KR" sz="2400" dirty="0" smtClean="0"/>
          </a:p>
          <a:p>
            <a:pPr>
              <a:defRPr/>
            </a:pPr>
            <a:endParaRPr lang="ko-KR" altLang="en-US" sz="2400" dirty="0" smtClean="0"/>
          </a:p>
          <a:p>
            <a:pPr lvl="1">
              <a:buFontTx/>
              <a:buNone/>
              <a:defRPr/>
            </a:pPr>
            <a:r>
              <a:rPr lang="ko-KR" altLang="en-US" sz="2400" dirty="0" smtClean="0">
                <a:cs typeface="+mn-cs"/>
              </a:rPr>
              <a:t>         </a:t>
            </a:r>
            <a:r>
              <a:rPr lang="en-US" altLang="ko-KR" sz="2400" dirty="0" smtClean="0">
                <a:cs typeface="+mn-cs"/>
              </a:rPr>
              <a:t>&lt;</a:t>
            </a:r>
            <a:r>
              <a:rPr lang="ko-KR" altLang="en-US" sz="2400" dirty="0" smtClean="0">
                <a:cs typeface="+mn-cs"/>
              </a:rPr>
              <a:t>신약</a:t>
            </a:r>
            <a:r>
              <a:rPr lang="en-US" altLang="ko-KR" sz="2400" dirty="0" smtClean="0">
                <a:cs typeface="+mn-cs"/>
              </a:rPr>
              <a:t>&gt;</a:t>
            </a:r>
            <a:r>
              <a:rPr lang="ko-KR" altLang="en-US" sz="2400" dirty="0" smtClean="0">
                <a:cs typeface="+mn-cs"/>
              </a:rPr>
              <a:t>                        </a:t>
            </a:r>
            <a:r>
              <a:rPr lang="en-US" altLang="ko-KR" sz="2400" dirty="0" smtClean="0">
                <a:cs typeface="+mn-cs"/>
              </a:rPr>
              <a:t>&lt;</a:t>
            </a:r>
            <a:r>
              <a:rPr lang="ko-KR" altLang="en-US" sz="2400" dirty="0" err="1" smtClean="0">
                <a:cs typeface="+mn-cs"/>
              </a:rPr>
              <a:t>제네릭의약품</a:t>
            </a:r>
            <a:r>
              <a:rPr lang="en-US" altLang="ko-KR" sz="2400" dirty="0" smtClean="0">
                <a:cs typeface="+mn-cs"/>
              </a:rPr>
              <a:t>&gt;</a:t>
            </a:r>
            <a:r>
              <a:rPr lang="ko-KR" altLang="en-US" sz="2400" dirty="0" smtClean="0">
                <a:cs typeface="+mn-cs"/>
              </a:rPr>
              <a:t> </a:t>
            </a:r>
          </a:p>
          <a:p>
            <a:pPr lvl="1">
              <a:defRPr/>
            </a:pPr>
            <a:r>
              <a:rPr lang="ko-KR" altLang="en-US" sz="2400" dirty="0" err="1" smtClean="0">
                <a:cs typeface="+mn-cs"/>
              </a:rPr>
              <a:t>비임상시험</a:t>
            </a:r>
            <a:r>
              <a:rPr lang="en-US" altLang="ko-KR" sz="2400" dirty="0" smtClean="0">
                <a:cs typeface="+mn-cs"/>
              </a:rPr>
              <a:t>(GLP)        →  </a:t>
            </a:r>
            <a:r>
              <a:rPr lang="ko-KR" altLang="en-US" sz="2400" dirty="0" smtClean="0">
                <a:cs typeface="+mn-cs"/>
              </a:rPr>
              <a:t>신뢰성 보증업무 </a:t>
            </a:r>
            <a:r>
              <a:rPr lang="en-US" altLang="ko-KR" sz="2400" dirty="0" smtClean="0">
                <a:cs typeface="+mn-cs"/>
              </a:rPr>
              <a:t>(GLP)</a:t>
            </a:r>
            <a:endParaRPr lang="ko-KR" altLang="en-US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임상시험</a:t>
            </a:r>
            <a:r>
              <a:rPr lang="en-US" altLang="ko-KR" sz="2400" dirty="0" smtClean="0">
                <a:cs typeface="+mn-cs"/>
              </a:rPr>
              <a:t>(GCP)           → </a:t>
            </a:r>
            <a:r>
              <a:rPr lang="ko-KR" altLang="en-US" sz="2400" dirty="0" smtClean="0">
                <a:cs typeface="+mn-cs"/>
              </a:rPr>
              <a:t>생동성시험 </a:t>
            </a:r>
            <a:r>
              <a:rPr lang="en-US" altLang="ko-KR" sz="2400" dirty="0" smtClean="0">
                <a:cs typeface="+mn-cs"/>
              </a:rPr>
              <a:t>(GCP)</a:t>
            </a:r>
          </a:p>
          <a:p>
            <a:pPr lvl="1">
              <a:buFontTx/>
              <a:buNone/>
              <a:defRPr/>
            </a:pPr>
            <a:r>
              <a:rPr lang="en-US" altLang="ko-KR" sz="2400" dirty="0" smtClean="0">
                <a:cs typeface="+mn-cs"/>
              </a:rPr>
              <a:t>  </a:t>
            </a:r>
            <a:r>
              <a:rPr lang="ko-KR" altLang="en-US" sz="2400" dirty="0" smtClean="0">
                <a:cs typeface="+mn-cs"/>
              </a:rPr>
              <a:t> </a:t>
            </a:r>
            <a:r>
              <a:rPr lang="en-US" altLang="ko-KR" sz="2400" dirty="0" smtClean="0">
                <a:cs typeface="+mn-cs"/>
              </a:rPr>
              <a:t>(</a:t>
            </a:r>
            <a:r>
              <a:rPr lang="ko-KR" altLang="en-US" sz="2400" dirty="0" smtClean="0">
                <a:cs typeface="+mn-cs"/>
              </a:rPr>
              <a:t>피험자 동의</a:t>
            </a:r>
            <a:r>
              <a:rPr lang="en-US" altLang="ko-KR" sz="2400" dirty="0" smtClean="0">
                <a:cs typeface="+mn-cs"/>
              </a:rPr>
              <a:t>)                  (</a:t>
            </a:r>
            <a:r>
              <a:rPr lang="ko-KR" altLang="en-US" sz="2400" dirty="0" smtClean="0">
                <a:cs typeface="+mn-cs"/>
              </a:rPr>
              <a:t>피험자 동의</a:t>
            </a:r>
            <a:r>
              <a:rPr lang="en-US" altLang="ko-KR" sz="2400" dirty="0" smtClean="0">
                <a:cs typeface="+mn-cs"/>
              </a:rPr>
              <a:t>)</a:t>
            </a:r>
            <a:endParaRPr lang="ko-KR" altLang="en-US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임상시험실시기관 지정 → 생동성시험기관 지정</a:t>
            </a:r>
          </a:p>
          <a:p>
            <a:pPr lvl="1">
              <a:buFontTx/>
              <a:buNone/>
              <a:defRPr/>
            </a:pPr>
            <a:r>
              <a:rPr lang="ko-KR" altLang="en-US" sz="2400" dirty="0" smtClean="0">
                <a:cs typeface="+mn-cs"/>
              </a:rPr>
              <a:t>                                       </a:t>
            </a:r>
            <a:r>
              <a:rPr lang="en-US" altLang="ko-KR" sz="2400" dirty="0" smtClean="0">
                <a:cs typeface="+mn-cs"/>
              </a:rPr>
              <a:t>(</a:t>
            </a:r>
            <a:r>
              <a:rPr lang="ko-KR" altLang="en-US" sz="2400" dirty="0" smtClean="0">
                <a:cs typeface="+mn-cs"/>
              </a:rPr>
              <a:t>분석기관 포함</a:t>
            </a:r>
            <a:r>
              <a:rPr lang="en-US" altLang="ko-KR" sz="2400" dirty="0" smtClean="0">
                <a:cs typeface="+mn-cs"/>
              </a:rPr>
              <a:t>)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 idx="4294967295"/>
          </p:nvPr>
        </p:nvSpPr>
        <p:spPr bwMode="auto">
          <a:xfrm>
            <a:off x="457200" y="512763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ko-KR" altLang="en-US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신뢰성 관점에서 제네릭의약품의 특징</a:t>
            </a:r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(2)</a:t>
            </a:r>
            <a:endParaRPr lang="ko-KR" altLang="en-US" sz="320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4294967295"/>
          </p:nvPr>
        </p:nvSpPr>
        <p:spPr>
          <a:xfrm>
            <a:off x="457200" y="1639888"/>
            <a:ext cx="8229600" cy="5003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2400" dirty="0" smtClean="0"/>
              <a:t>품질자료</a:t>
            </a:r>
            <a:endParaRPr lang="en-US" altLang="ko-KR" sz="2400" dirty="0" smtClean="0"/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신약원료   </a:t>
            </a:r>
            <a:r>
              <a:rPr lang="en-US" altLang="ko-KR" sz="2400" dirty="0" smtClean="0">
                <a:cs typeface="+mn-cs"/>
              </a:rPr>
              <a:t>= </a:t>
            </a:r>
            <a:r>
              <a:rPr lang="ko-KR" altLang="en-US" sz="2400" dirty="0" smtClean="0">
                <a:cs typeface="+mn-cs"/>
              </a:rPr>
              <a:t>생동성 원료   </a:t>
            </a:r>
            <a:r>
              <a:rPr lang="en-US" altLang="ko-KR" sz="2400" dirty="0" smtClean="0">
                <a:cs typeface="+mn-cs"/>
              </a:rPr>
              <a:t>:  DMF, </a:t>
            </a:r>
            <a:r>
              <a:rPr lang="en-US" altLang="ko-KR" sz="2400" dirty="0" smtClean="0"/>
              <a:t>ICH Q7, </a:t>
            </a:r>
            <a:endParaRPr lang="ko-KR" altLang="en-US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신약         </a:t>
            </a:r>
            <a:r>
              <a:rPr lang="en-US" altLang="ko-KR" sz="2400" dirty="0" smtClean="0">
                <a:cs typeface="+mn-cs"/>
              </a:rPr>
              <a:t>=</a:t>
            </a:r>
            <a:r>
              <a:rPr lang="ko-KR" altLang="en-US" sz="2400" dirty="0" smtClean="0">
                <a:cs typeface="+mn-cs"/>
              </a:rPr>
              <a:t> 생동성 품목   </a:t>
            </a:r>
            <a:r>
              <a:rPr lang="en-US" altLang="ko-KR" sz="2400" dirty="0" smtClean="0">
                <a:cs typeface="+mn-cs"/>
              </a:rPr>
              <a:t>:  GMP</a:t>
            </a:r>
          </a:p>
          <a:p>
            <a:pPr lvl="1">
              <a:defRPr/>
            </a:pPr>
            <a:endParaRPr lang="ko-KR" altLang="en-US" sz="105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smtClean="0"/>
              <a:t>특허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지식재산권</a:t>
            </a:r>
            <a:r>
              <a:rPr lang="en-US" altLang="ko-KR" sz="2400" dirty="0" smtClean="0"/>
              <a:t>)</a:t>
            </a: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신약의 </a:t>
            </a:r>
            <a:r>
              <a:rPr lang="ko-KR" altLang="en-US" sz="2400" dirty="0" err="1" smtClean="0">
                <a:cs typeface="+mn-cs"/>
              </a:rPr>
              <a:t>특허만료전에</a:t>
            </a:r>
            <a:r>
              <a:rPr lang="ko-KR" altLang="en-US" sz="2400" dirty="0" smtClean="0">
                <a:cs typeface="+mn-cs"/>
              </a:rPr>
              <a:t> 생동성 등 연구 완료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dirty="0" err="1" smtClean="0">
                <a:cs typeface="+mn-cs"/>
              </a:rPr>
              <a:t>특허존속기간중</a:t>
            </a:r>
            <a:r>
              <a:rPr lang="ko-KR" altLang="en-US" sz="2400" dirty="0" smtClean="0">
                <a:cs typeface="+mn-cs"/>
              </a:rPr>
              <a:t> 시판하고자 할 때 </a:t>
            </a:r>
            <a:r>
              <a:rPr lang="en-US" altLang="ko-KR" sz="2400" dirty="0" smtClean="0">
                <a:cs typeface="+mn-cs"/>
              </a:rPr>
              <a:t>: </a:t>
            </a:r>
            <a:r>
              <a:rPr lang="ko-KR" altLang="en-US" sz="2400" dirty="0" smtClean="0">
                <a:cs typeface="+mn-cs"/>
              </a:rPr>
              <a:t>특허쟁송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endParaRPr lang="ko-KR" altLang="en-US" sz="105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smtClean="0"/>
              <a:t>표시기재</a:t>
            </a:r>
            <a:endParaRPr lang="en-US" altLang="ko-KR" sz="2400" dirty="0" smtClean="0"/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생동성이 입증되면 신약과 동일한 효능</a:t>
            </a:r>
            <a:r>
              <a:rPr lang="en-US" altLang="ko-KR" sz="2400" dirty="0" smtClean="0">
                <a:cs typeface="+mn-cs"/>
              </a:rPr>
              <a:t>, </a:t>
            </a:r>
            <a:r>
              <a:rPr lang="ko-KR" altLang="en-US" sz="2400" dirty="0" smtClean="0">
                <a:cs typeface="+mn-cs"/>
              </a:rPr>
              <a:t>용법 등 표시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endParaRPr lang="en-US" altLang="ko-KR" sz="105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smtClean="0"/>
              <a:t>신약</a:t>
            </a:r>
            <a:r>
              <a:rPr lang="en-US" altLang="ko-KR" sz="2400" dirty="0" smtClean="0"/>
              <a:t>/</a:t>
            </a:r>
            <a:r>
              <a:rPr lang="ko-KR" altLang="en-US" sz="2400" dirty="0" err="1" smtClean="0"/>
              <a:t>제네릭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생산시설 정기 약사감시 실시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 idx="4294967295"/>
          </p:nvPr>
        </p:nvSpPr>
        <p:spPr bwMode="auto">
          <a:xfrm>
            <a:off x="457200" y="506413"/>
            <a:ext cx="8229600" cy="911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III. </a:t>
            </a:r>
            <a:r>
              <a:rPr lang="ko-KR" altLang="en-US" sz="32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국산 제네릭의약품의 현주소</a:t>
            </a:r>
            <a:endParaRPr lang="ko-KR" altLang="en-US" sz="320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1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2400" dirty="0" smtClean="0"/>
              <a:t>국내 기업간 </a:t>
            </a:r>
            <a:r>
              <a:rPr lang="ko-KR" altLang="en-US" sz="2400" dirty="0" err="1" smtClean="0"/>
              <a:t>제네릭의약품</a:t>
            </a:r>
            <a:r>
              <a:rPr lang="ko-KR" altLang="en-US" sz="2400" dirty="0" smtClean="0"/>
              <a:t> 경쟁만으로는 한계</a:t>
            </a: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글로벌 </a:t>
            </a:r>
            <a:r>
              <a:rPr lang="ko-KR" altLang="en-US" sz="2400" spc="-150" dirty="0" err="1" smtClean="0">
                <a:cs typeface="+mn-cs"/>
              </a:rPr>
              <a:t>제네릭</a:t>
            </a:r>
            <a:r>
              <a:rPr lang="ko-KR" altLang="en-US" sz="2400" spc="-150" dirty="0" smtClean="0">
                <a:cs typeface="+mn-cs"/>
              </a:rPr>
              <a:t> 시장을 석권하고 있는 </a:t>
            </a:r>
            <a:r>
              <a:rPr lang="ko-KR" altLang="en-US" sz="2400" spc="-150" dirty="0" err="1" smtClean="0">
                <a:cs typeface="+mn-cs"/>
              </a:rPr>
              <a:t>테바사</a:t>
            </a:r>
            <a:r>
              <a:rPr lang="ko-KR" altLang="en-US" sz="2400" spc="-150" dirty="0" smtClean="0">
                <a:cs typeface="+mn-cs"/>
              </a:rPr>
              <a:t> </a:t>
            </a:r>
            <a:r>
              <a:rPr lang="en-US" altLang="ko-KR" sz="2400" dirty="0" smtClean="0">
                <a:cs typeface="+mn-cs"/>
              </a:rPr>
              <a:t>: </a:t>
            </a:r>
            <a:r>
              <a:rPr lang="ko-KR" altLang="en-US" sz="2400" dirty="0" smtClean="0">
                <a:cs typeface="+mn-cs"/>
              </a:rPr>
              <a:t>고품질의 대량생산 및 글로벌 </a:t>
            </a:r>
            <a:r>
              <a:rPr lang="ko-KR" altLang="en-US" sz="2400" dirty="0" err="1" smtClean="0">
                <a:cs typeface="+mn-cs"/>
              </a:rPr>
              <a:t>마켓팅</a:t>
            </a:r>
            <a:r>
              <a:rPr lang="ko-KR" altLang="en-US" sz="2400" dirty="0" smtClean="0">
                <a:cs typeface="+mn-cs"/>
              </a:rPr>
              <a:t> 네트워크 확보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endParaRPr lang="ko-KR" altLang="en-US" sz="2400" dirty="0" smtClean="0">
              <a:cs typeface="+mn-cs"/>
            </a:endParaRPr>
          </a:p>
          <a:p>
            <a:pPr>
              <a:defRPr/>
            </a:pPr>
            <a:r>
              <a:rPr lang="ko-KR" altLang="en-US" sz="2400" dirty="0" smtClean="0"/>
              <a:t>리베이트 근절 정책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건전한 시장경쟁 체계로 전환 중</a:t>
            </a:r>
            <a:endParaRPr lang="en-US" altLang="ko-KR" sz="2400" dirty="0" smtClean="0"/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시장의 투명성 및 신뢰성 확보를 위해 더 노력 필요 </a:t>
            </a:r>
            <a:endParaRPr lang="en-US" altLang="ko-KR" sz="2400" dirty="0" smtClean="0">
              <a:cs typeface="+mn-cs"/>
            </a:endParaRPr>
          </a:p>
          <a:p>
            <a:pPr>
              <a:defRPr/>
            </a:pPr>
            <a:endParaRPr lang="en-US" altLang="ko-KR" sz="2400" dirty="0" smtClean="0"/>
          </a:p>
          <a:p>
            <a:pPr>
              <a:defRPr/>
            </a:pPr>
            <a:r>
              <a:rPr lang="ko-KR" altLang="en-US" sz="2400" dirty="0" smtClean="0"/>
              <a:t>국산 </a:t>
            </a:r>
            <a:r>
              <a:rPr lang="ko-KR" altLang="en-US" sz="2400" dirty="0" err="1" smtClean="0"/>
              <a:t>제네릭의약품의</a:t>
            </a:r>
            <a:r>
              <a:rPr lang="ko-KR" altLang="en-US" sz="2400" dirty="0" smtClean="0"/>
              <a:t> 신뢰성은 회복 중</a:t>
            </a:r>
          </a:p>
          <a:p>
            <a:pPr lvl="1">
              <a:defRPr/>
            </a:pPr>
            <a:r>
              <a:rPr lang="ko-KR" altLang="en-US" sz="2400" dirty="0" smtClean="0"/>
              <a:t>그러나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아직</a:t>
            </a:r>
            <a:r>
              <a:rPr lang="en-US" altLang="ko-KR" sz="2400" dirty="0" smtClean="0"/>
              <a:t> 2006</a:t>
            </a:r>
            <a:r>
              <a:rPr lang="ko-KR" altLang="en-US" sz="2400" dirty="0" smtClean="0"/>
              <a:t>년 생동성 조작사건으로 잃어버린 소비자 불신의 불식에는 한계</a:t>
            </a:r>
            <a:endParaRPr lang="en-US" altLang="ko-KR" sz="2400" dirty="0" smtClean="0"/>
          </a:p>
          <a:p>
            <a:pPr lvl="2">
              <a:defRPr/>
            </a:pPr>
            <a:r>
              <a:rPr lang="en-US" altLang="ko-KR" sz="2000" spc="-150" dirty="0" smtClean="0"/>
              <a:t>30%</a:t>
            </a:r>
            <a:r>
              <a:rPr lang="ko-KR" altLang="en-US" sz="2000" spc="-150" dirty="0" smtClean="0"/>
              <a:t>의사만 </a:t>
            </a:r>
            <a:r>
              <a:rPr lang="ko-KR" altLang="en-US" sz="2000" spc="-150" dirty="0" err="1" smtClean="0"/>
              <a:t>제네릭의약품</a:t>
            </a:r>
            <a:r>
              <a:rPr lang="ko-KR" altLang="en-US" sz="2000" spc="-150" dirty="0" smtClean="0"/>
              <a:t> 신뢰 </a:t>
            </a:r>
            <a:r>
              <a:rPr lang="en-US" altLang="ko-KR" sz="2000" spc="-150" dirty="0" smtClean="0"/>
              <a:t>(</a:t>
            </a:r>
            <a:r>
              <a:rPr lang="ko-KR" altLang="en-US" sz="2000" spc="-150" dirty="0" smtClean="0"/>
              <a:t>반신반의 </a:t>
            </a:r>
            <a:r>
              <a:rPr lang="en-US" altLang="ko-KR" sz="2000" spc="-150" dirty="0" smtClean="0"/>
              <a:t>64%, </a:t>
            </a:r>
            <a:r>
              <a:rPr lang="ko-KR" altLang="en-US" sz="2000" spc="-150" dirty="0" smtClean="0"/>
              <a:t>한국일보 </a:t>
            </a:r>
            <a:r>
              <a:rPr lang="en-US" altLang="ko-KR" sz="2000" dirty="0" smtClean="0"/>
              <a:t>11.3</a:t>
            </a:r>
            <a:r>
              <a:rPr lang="ko-KR" altLang="en-US" sz="2000" dirty="0" smtClean="0"/>
              <a:t>월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직사각형 1"/>
          <p:cNvSpPr>
            <a:spLocks noChangeArrowheads="1"/>
          </p:cNvSpPr>
          <p:nvPr/>
        </p:nvSpPr>
        <p:spPr bwMode="auto">
          <a:xfrm>
            <a:off x="466725" y="1730375"/>
            <a:ext cx="84391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/>
              <a:t>① 시설</a:t>
            </a:r>
            <a:r>
              <a:rPr lang="en-US" altLang="ko-KR"/>
              <a:t>, </a:t>
            </a:r>
            <a:r>
              <a:rPr lang="ko-KR" altLang="en-US"/>
              <a:t>운영체계가 적합평가된 생동성시험기관에서 시험실시</a:t>
            </a:r>
            <a:r>
              <a:rPr lang="en-US" altLang="ko-KR"/>
              <a:t>(</a:t>
            </a:r>
            <a:r>
              <a:rPr lang="ko-KR" altLang="en-US"/>
              <a:t>기관지정제 도입</a:t>
            </a:r>
            <a:r>
              <a:rPr lang="en-US" altLang="ko-KR"/>
              <a:t>)</a:t>
            </a:r>
            <a:endParaRPr lang="ko-KR" altLang="en-US"/>
          </a:p>
          <a:p>
            <a:pPr>
              <a:lnSpc>
                <a:spcPct val="150000"/>
              </a:lnSpc>
            </a:pPr>
            <a:r>
              <a:rPr lang="ko-KR" altLang="en-US"/>
              <a:t>② 시험계획서에 대하여 시험기관내 심사위원회 및 식약청의 사전승인 </a:t>
            </a:r>
          </a:p>
          <a:p>
            <a:pPr>
              <a:lnSpc>
                <a:spcPct val="150000"/>
              </a:lnSpc>
            </a:pPr>
            <a:r>
              <a:rPr lang="ko-KR" altLang="en-US"/>
              <a:t>③ 허가 신청된 품목에 대한 철저한 실태조사 </a:t>
            </a:r>
          </a:p>
          <a:p>
            <a:pPr>
              <a:lnSpc>
                <a:spcPct val="150000"/>
              </a:lnSpc>
            </a:pPr>
            <a:r>
              <a:rPr lang="ko-KR" altLang="en-US"/>
              <a:t>④ 모든 기초자료</a:t>
            </a:r>
            <a:r>
              <a:rPr lang="en-US" altLang="ko-KR"/>
              <a:t>(raw data) </a:t>
            </a:r>
            <a:r>
              <a:rPr lang="ko-KR" altLang="en-US"/>
              <a:t>및 컴퓨터 원본자료 제출 </a:t>
            </a:r>
          </a:p>
          <a:p>
            <a:pPr>
              <a:lnSpc>
                <a:spcPct val="150000"/>
              </a:lnSpc>
            </a:pPr>
            <a:r>
              <a:rPr lang="ko-KR" altLang="en-US"/>
              <a:t>⑤ 분석기기의 자료조작 방지프로그램</a:t>
            </a:r>
            <a:r>
              <a:rPr lang="en-US" altLang="ko-KR"/>
              <a:t>(Audit trail</a:t>
            </a:r>
            <a:r>
              <a:rPr lang="en-US" altLang="ko-KR" baseline="30000"/>
              <a:t>※</a:t>
            </a:r>
            <a:r>
              <a:rPr lang="en-US" altLang="ko-KR"/>
              <a:t>) </a:t>
            </a:r>
            <a:r>
              <a:rPr lang="ko-KR" altLang="en-US"/>
              <a:t>설치 의무화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238125" y="1192213"/>
            <a:ext cx="4333875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철저한 시험관리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252413" y="3968750"/>
            <a:ext cx="4340225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2.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피험자보호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신뢰성 보증 강화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96888" y="4432300"/>
            <a:ext cx="8001000" cy="1689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① </a:t>
            </a:r>
            <a:r>
              <a:rPr lang="en-US" altLang="ko-KR" dirty="0">
                <a:latin typeface="굴림" charset="-127"/>
                <a:ea typeface="굴림" charset="-127"/>
              </a:rPr>
              <a:t>IRB</a:t>
            </a:r>
            <a:r>
              <a:rPr lang="ko-KR" altLang="en-US" dirty="0">
                <a:latin typeface="굴림" charset="-127"/>
                <a:ea typeface="굴림" charset="-127"/>
              </a:rPr>
              <a:t>를 통한 피험자의 안전보호 및 보상 등 피험자의 권익 검토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② </a:t>
            </a:r>
            <a:r>
              <a:rPr lang="ko-KR" altLang="en-US" spc="-150" dirty="0">
                <a:latin typeface="굴림" charset="-127"/>
                <a:ea typeface="굴림" charset="-127"/>
              </a:rPr>
              <a:t>피험자는 만</a:t>
            </a:r>
            <a:r>
              <a:rPr lang="en-US" altLang="ko-KR" spc="-150" dirty="0">
                <a:latin typeface="굴림" charset="-127"/>
                <a:ea typeface="굴림" charset="-127"/>
              </a:rPr>
              <a:t>19</a:t>
            </a:r>
            <a:r>
              <a:rPr lang="ko-KR" altLang="en-US" spc="-150" dirty="0">
                <a:latin typeface="굴림" charset="-127"/>
                <a:ea typeface="굴림" charset="-127"/>
              </a:rPr>
              <a:t>∼</a:t>
            </a:r>
            <a:r>
              <a:rPr lang="en-US" altLang="ko-KR" spc="-150" dirty="0">
                <a:latin typeface="굴림" charset="-127"/>
                <a:ea typeface="굴림" charset="-127"/>
              </a:rPr>
              <a:t>55</a:t>
            </a:r>
            <a:r>
              <a:rPr lang="ko-KR" altLang="en-US" spc="-150" dirty="0">
                <a:latin typeface="굴림" charset="-127"/>
                <a:ea typeface="굴림" charset="-127"/>
              </a:rPr>
              <a:t>세 </a:t>
            </a:r>
            <a:r>
              <a:rPr lang="ko-KR" altLang="en-US" spc="-150" dirty="0" err="1">
                <a:latin typeface="굴림" charset="-127"/>
                <a:ea typeface="굴림" charset="-127"/>
              </a:rPr>
              <a:t>성인중</a:t>
            </a:r>
            <a:r>
              <a:rPr lang="ko-KR" altLang="en-US" spc="-150" dirty="0">
                <a:latin typeface="굴림" charset="-127"/>
                <a:ea typeface="굴림" charset="-127"/>
              </a:rPr>
              <a:t> </a:t>
            </a:r>
            <a:r>
              <a:rPr lang="ko-KR" altLang="en-US" spc="-150" dirty="0" err="1">
                <a:latin typeface="굴림" charset="-127"/>
                <a:ea typeface="굴림" charset="-127"/>
              </a:rPr>
              <a:t>건강진단시</a:t>
            </a:r>
            <a:r>
              <a:rPr lang="ko-KR" altLang="en-US" spc="-150" dirty="0">
                <a:latin typeface="굴림" charset="-127"/>
                <a:ea typeface="굴림" charset="-127"/>
              </a:rPr>
              <a:t> </a:t>
            </a:r>
            <a:r>
              <a:rPr lang="ko-KR" altLang="en-US" spc="-150" dirty="0" err="1">
                <a:latin typeface="굴림" charset="-127"/>
                <a:ea typeface="굴림" charset="-127"/>
              </a:rPr>
              <a:t>병적증상</a:t>
            </a:r>
            <a:r>
              <a:rPr lang="en-US" altLang="ko-KR" spc="-150" dirty="0">
                <a:latin typeface="굴림" charset="-127"/>
                <a:ea typeface="굴림" charset="-127"/>
              </a:rPr>
              <a:t>, </a:t>
            </a:r>
            <a:r>
              <a:rPr lang="ko-KR" altLang="en-US" spc="-150" dirty="0">
                <a:latin typeface="굴림" charset="-127"/>
                <a:ea typeface="굴림" charset="-127"/>
              </a:rPr>
              <a:t>소견이 없는 경우에 선정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③ 시험 전 </a:t>
            </a:r>
            <a:r>
              <a:rPr lang="en-US" altLang="ko-KR" dirty="0">
                <a:latin typeface="굴림" charset="-127"/>
                <a:ea typeface="굴림" charset="-127"/>
              </a:rPr>
              <a:t>3</a:t>
            </a:r>
            <a:r>
              <a:rPr lang="ko-KR" altLang="en-US" dirty="0">
                <a:latin typeface="굴림" charset="-127"/>
                <a:ea typeface="굴림" charset="-127"/>
              </a:rPr>
              <a:t>개월 이내에 생동성시험 또는 기타 임상시험에 참여한 경험이 </a:t>
            </a:r>
            <a:endParaRPr lang="en-US" altLang="ko-KR" dirty="0">
              <a:latin typeface="굴림" charset="-127"/>
              <a:ea typeface="굴림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latin typeface="굴림" charset="-127"/>
                <a:ea typeface="굴림" charset="-127"/>
              </a:rPr>
              <a:t>    </a:t>
            </a:r>
            <a:r>
              <a:rPr lang="ko-KR" altLang="en-US" dirty="0">
                <a:latin typeface="굴림" charset="-127"/>
                <a:ea typeface="굴림" charset="-127"/>
              </a:rPr>
              <a:t>있는 경우에는 제외하여 중복 참여하는 것을 방지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2186607" y="337928"/>
            <a:ext cx="4979506" cy="64604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제네릭</a:t>
            </a:r>
            <a:r>
              <a:rPr lang="ko-KR" altLang="en-US" sz="2400" b="1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 신뢰성 확보 정책현황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252413" y="4206875"/>
            <a:ext cx="4340225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5.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정보제공 및 홍보노력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268288" y="1246188"/>
            <a:ext cx="4319587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3.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엄격한 법률 적용근거 마련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96888" y="4700588"/>
            <a:ext cx="8001000" cy="1338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① 일반의약품</a:t>
            </a:r>
            <a:r>
              <a:rPr lang="en-US" altLang="ko-KR" dirty="0">
                <a:latin typeface="굴림" charset="-127"/>
                <a:ea typeface="굴림" charset="-127"/>
              </a:rPr>
              <a:t>, </a:t>
            </a:r>
            <a:r>
              <a:rPr lang="ko-KR" altLang="en-US" dirty="0">
                <a:latin typeface="굴림" charset="-127"/>
                <a:ea typeface="굴림" charset="-127"/>
              </a:rPr>
              <a:t>전문가용 홍보 </a:t>
            </a:r>
            <a:r>
              <a:rPr lang="ko-KR" altLang="en-US" dirty="0" err="1">
                <a:latin typeface="굴림" charset="-127"/>
                <a:ea typeface="굴림" charset="-127"/>
              </a:rPr>
              <a:t>리플렛</a:t>
            </a:r>
            <a:r>
              <a:rPr lang="ko-KR" altLang="en-US" dirty="0">
                <a:latin typeface="굴림" charset="-127"/>
                <a:ea typeface="굴림" charset="-127"/>
              </a:rPr>
              <a:t> 및 동영상 배포</a:t>
            </a:r>
            <a:r>
              <a:rPr lang="en-US" altLang="ko-KR" dirty="0">
                <a:latin typeface="굴림" charset="-127"/>
                <a:ea typeface="굴림" charset="-127"/>
              </a:rPr>
              <a:t>(11</a:t>
            </a:r>
            <a:r>
              <a:rPr lang="ko-KR" altLang="en-US" dirty="0">
                <a:latin typeface="굴림" charset="-127"/>
                <a:ea typeface="굴림" charset="-127"/>
              </a:rPr>
              <a:t>년</a:t>
            </a:r>
            <a:r>
              <a:rPr lang="en-US" altLang="ko-KR" dirty="0">
                <a:latin typeface="굴림" charset="-127"/>
                <a:ea typeface="굴림" charset="-127"/>
              </a:rPr>
              <a:t>)</a:t>
            </a:r>
            <a:endParaRPr lang="ko-KR" altLang="en-US" dirty="0">
              <a:latin typeface="굴림" charset="-127"/>
              <a:ea typeface="굴림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② </a:t>
            </a:r>
            <a:r>
              <a:rPr lang="ko-KR" altLang="en-US" dirty="0" err="1">
                <a:latin typeface="굴림" charset="-127"/>
                <a:ea typeface="굴림" charset="-127"/>
              </a:rPr>
              <a:t>식약청</a:t>
            </a:r>
            <a:r>
              <a:rPr lang="en-US" altLang="ko-KR" dirty="0">
                <a:latin typeface="굴림" charset="-127"/>
                <a:ea typeface="굴림" charset="-127"/>
              </a:rPr>
              <a:t>-</a:t>
            </a:r>
            <a:r>
              <a:rPr lang="ko-KR" altLang="en-US" dirty="0">
                <a:latin typeface="굴림" charset="-127"/>
                <a:ea typeface="굴림" charset="-127"/>
              </a:rPr>
              <a:t>의사협회</a:t>
            </a:r>
            <a:r>
              <a:rPr lang="en-US" altLang="ko-KR" dirty="0">
                <a:latin typeface="굴림" charset="-127"/>
                <a:ea typeface="굴림" charset="-127"/>
              </a:rPr>
              <a:t>(11</a:t>
            </a:r>
            <a:r>
              <a:rPr lang="ko-KR" altLang="en-US" dirty="0">
                <a:latin typeface="굴림" charset="-127"/>
                <a:ea typeface="굴림" charset="-127"/>
              </a:rPr>
              <a:t>명</a:t>
            </a:r>
            <a:r>
              <a:rPr lang="en-US" altLang="ko-KR" dirty="0">
                <a:latin typeface="굴림" charset="-127"/>
                <a:ea typeface="굴림" charset="-127"/>
              </a:rPr>
              <a:t>)</a:t>
            </a:r>
            <a:r>
              <a:rPr lang="ko-KR" altLang="en-US" dirty="0">
                <a:latin typeface="굴림" charset="-127"/>
                <a:ea typeface="굴림" charset="-127"/>
              </a:rPr>
              <a:t> 합동 생동성 기관 및 제약기업 방문</a:t>
            </a:r>
            <a:r>
              <a:rPr lang="en-US" altLang="ko-KR" dirty="0">
                <a:latin typeface="굴림" charset="-127"/>
                <a:ea typeface="굴림" charset="-127"/>
              </a:rPr>
              <a:t>(11</a:t>
            </a:r>
            <a:r>
              <a:rPr lang="ko-KR" altLang="en-US" dirty="0">
                <a:latin typeface="굴림" charset="-127"/>
                <a:ea typeface="굴림" charset="-127"/>
              </a:rPr>
              <a:t>년</a:t>
            </a:r>
            <a:r>
              <a:rPr lang="en-US" altLang="ko-KR" dirty="0">
                <a:latin typeface="굴림" charset="-127"/>
                <a:ea typeface="굴림" charset="-127"/>
              </a:rPr>
              <a:t>)</a:t>
            </a:r>
            <a:endParaRPr lang="ko-KR" altLang="en-US" spc="-150" dirty="0">
              <a:latin typeface="굴림" charset="-127"/>
              <a:ea typeface="굴림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굴림" charset="-127"/>
                <a:ea typeface="굴림" charset="-127"/>
              </a:rPr>
              <a:t>③ </a:t>
            </a:r>
            <a:r>
              <a:rPr lang="ko-KR" altLang="en-US" dirty="0" err="1">
                <a:latin typeface="굴림" charset="-127"/>
                <a:ea typeface="굴림" charset="-127"/>
              </a:rPr>
              <a:t>식약청</a:t>
            </a:r>
            <a:r>
              <a:rPr lang="en-US" altLang="ko-KR" dirty="0">
                <a:latin typeface="굴림" charset="-127"/>
                <a:ea typeface="굴림" charset="-127"/>
              </a:rPr>
              <a:t>-</a:t>
            </a:r>
            <a:r>
              <a:rPr lang="ko-KR" altLang="en-US" dirty="0">
                <a:latin typeface="굴림" charset="-127"/>
                <a:ea typeface="굴림" charset="-127"/>
              </a:rPr>
              <a:t>언론사</a:t>
            </a:r>
            <a:r>
              <a:rPr lang="en-US" altLang="ko-KR" dirty="0">
                <a:latin typeface="굴림" charset="-127"/>
                <a:ea typeface="굴림" charset="-127"/>
              </a:rPr>
              <a:t>(8</a:t>
            </a:r>
            <a:r>
              <a:rPr lang="ko-KR" altLang="en-US" dirty="0">
                <a:latin typeface="굴림" charset="-127"/>
                <a:ea typeface="굴림" charset="-127"/>
              </a:rPr>
              <a:t>명</a:t>
            </a:r>
            <a:r>
              <a:rPr lang="en-US" altLang="ko-KR" dirty="0">
                <a:latin typeface="굴림" charset="-127"/>
                <a:ea typeface="굴림" charset="-127"/>
              </a:rPr>
              <a:t>)</a:t>
            </a:r>
            <a:r>
              <a:rPr lang="ko-KR" altLang="en-US" dirty="0">
                <a:latin typeface="굴림" charset="-127"/>
                <a:ea typeface="굴림" charset="-127"/>
              </a:rPr>
              <a:t> 생동성 기관 및 제약기업 방문</a:t>
            </a:r>
            <a:r>
              <a:rPr lang="en-US" altLang="ko-KR" dirty="0">
                <a:latin typeface="굴림" charset="-127"/>
                <a:ea typeface="굴림" charset="-127"/>
              </a:rPr>
              <a:t>(11</a:t>
            </a:r>
            <a:r>
              <a:rPr lang="ko-KR" altLang="en-US" dirty="0">
                <a:latin typeface="굴림" charset="-127"/>
                <a:ea typeface="굴림" charset="-127"/>
              </a:rPr>
              <a:t>년</a:t>
            </a:r>
            <a:r>
              <a:rPr lang="en-US" altLang="ko-KR" dirty="0">
                <a:latin typeface="굴림" charset="-127"/>
                <a:ea typeface="굴림" charset="-127"/>
              </a:rPr>
              <a:t>)</a:t>
            </a:r>
            <a:endParaRPr lang="ko-KR" altLang="en-US" dirty="0">
              <a:latin typeface="굴림" charset="-127"/>
              <a:ea typeface="굴림" charset="-127"/>
            </a:endParaRPr>
          </a:p>
        </p:txBody>
      </p:sp>
      <p:sp>
        <p:nvSpPr>
          <p:cNvPr id="9221" name="직사각형 6"/>
          <p:cNvSpPr>
            <a:spLocks noChangeArrowheads="1"/>
          </p:cNvSpPr>
          <p:nvPr/>
        </p:nvSpPr>
        <p:spPr bwMode="auto">
          <a:xfrm>
            <a:off x="622300" y="1874838"/>
            <a:ext cx="7985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/>
              <a:t>① 거짓 시험성적서를 발급하는 경우 시험기관 지정을 취소</a:t>
            </a:r>
            <a:endParaRPr lang="en-US" altLang="ko-KR"/>
          </a:p>
          <a:p>
            <a:r>
              <a:rPr lang="ko-KR" altLang="en-US"/>
              <a:t>② 정밀약사감시 실시 </a:t>
            </a:r>
            <a:r>
              <a:rPr lang="en-US" altLang="ko-KR"/>
              <a:t>: </a:t>
            </a:r>
            <a:r>
              <a:rPr lang="ko-KR" altLang="en-US"/>
              <a:t>행정처분 등 위해요소를 고려한 평가결과에 따라</a:t>
            </a:r>
            <a:endParaRPr lang="en-US" altLang="ko-KR"/>
          </a:p>
          <a:p>
            <a:r>
              <a:rPr lang="en-US" altLang="ko-KR"/>
              <a:t>   </a:t>
            </a:r>
            <a:r>
              <a:rPr lang="ko-KR" altLang="en-US"/>
              <a:t> </a:t>
            </a:r>
            <a:r>
              <a:rPr lang="en-US" altLang="ko-KR"/>
              <a:t>52</a:t>
            </a:r>
            <a:r>
              <a:rPr lang="ko-KR" altLang="en-US"/>
              <a:t>개 업체</a:t>
            </a:r>
            <a:r>
              <a:rPr lang="en-US" altLang="ko-KR"/>
              <a:t>,</a:t>
            </a:r>
            <a:r>
              <a:rPr lang="ko-KR" altLang="en-US"/>
              <a:t> </a:t>
            </a:r>
            <a:r>
              <a:rPr lang="en-US" altLang="ko-KR"/>
              <a:t>156</a:t>
            </a:r>
            <a:r>
              <a:rPr lang="ko-KR" altLang="en-US"/>
              <a:t>품목에 대해 실시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71463" y="3068638"/>
            <a:ext cx="4321175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latin typeface="HY울릉도M" pitchFamily="18" charset="-127"/>
                <a:ea typeface="HY울릉도M" pitchFamily="18" charset="-127"/>
              </a:rPr>
              <a:t>4.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</a:rPr>
              <a:t>글로벌 기준의 품질확보</a:t>
            </a:r>
          </a:p>
        </p:txBody>
      </p:sp>
      <p:sp>
        <p:nvSpPr>
          <p:cNvPr id="9223" name="직사각형 8"/>
          <p:cNvSpPr>
            <a:spLocks noChangeArrowheads="1"/>
          </p:cNvSpPr>
          <p:nvPr/>
        </p:nvSpPr>
        <p:spPr bwMode="auto">
          <a:xfrm>
            <a:off x="503238" y="3594100"/>
            <a:ext cx="833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ko-KR" altLang="en-US"/>
              <a:t>  국제수준의 </a:t>
            </a:r>
            <a:r>
              <a:rPr lang="en-US" altLang="ko-KR"/>
              <a:t>GMP</a:t>
            </a:r>
            <a:r>
              <a:rPr lang="ko-KR" altLang="en-US"/>
              <a:t>기준시행</a:t>
            </a:r>
            <a:r>
              <a:rPr lang="en-US" altLang="ko-KR"/>
              <a:t>,</a:t>
            </a:r>
            <a:r>
              <a:rPr lang="ko-KR" altLang="en-US"/>
              <a:t> 품목별 </a:t>
            </a:r>
            <a:r>
              <a:rPr lang="en-US" altLang="ko-KR"/>
              <a:t>GMP</a:t>
            </a:r>
            <a:r>
              <a:rPr lang="ko-KR" altLang="en-US"/>
              <a:t>시행</a:t>
            </a:r>
            <a:r>
              <a:rPr lang="en-US" altLang="ko-KR"/>
              <a:t>(’08</a:t>
            </a:r>
            <a:r>
              <a:rPr lang="ko-KR" altLang="en-US"/>
              <a:t>년</a:t>
            </a:r>
            <a:r>
              <a:rPr lang="en-US" altLang="ko-KR"/>
              <a:t>)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3121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2400" b="1" dirty="0" smtClean="0"/>
              <a:t>기업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채산성을 높이려는 노력</a:t>
            </a:r>
            <a:endParaRPr lang="en-US" altLang="ko-KR" sz="2400" b="1" dirty="0" smtClean="0"/>
          </a:p>
          <a:p>
            <a:pPr>
              <a:defRPr/>
            </a:pPr>
            <a:endParaRPr lang="en-US" altLang="ko-KR" sz="2400" dirty="0" smtClean="0"/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직접생동대신 위탁생동 전환 </a:t>
            </a:r>
            <a:r>
              <a:rPr lang="en-US" altLang="ko-KR" sz="2400" dirty="0" smtClean="0">
                <a:cs typeface="+mn-cs"/>
              </a:rPr>
              <a:t>; </a:t>
            </a:r>
            <a:r>
              <a:rPr lang="ko-KR" altLang="en-US" sz="2400" dirty="0" smtClean="0">
                <a:cs typeface="+mn-cs"/>
              </a:rPr>
              <a:t>생동성 시험 축소</a:t>
            </a:r>
            <a:endParaRPr lang="en-US" altLang="ko-KR" sz="2400" dirty="0" smtClean="0">
              <a:cs typeface="+mn-cs"/>
            </a:endParaRPr>
          </a:p>
          <a:p>
            <a:pPr lvl="1">
              <a:defRPr/>
            </a:pPr>
            <a:r>
              <a:rPr lang="ko-KR" altLang="en-US" sz="2400" dirty="0" smtClean="0">
                <a:cs typeface="+mn-cs"/>
              </a:rPr>
              <a:t>저가원료 사용 등 원가절감 노력</a:t>
            </a:r>
          </a:p>
          <a:p>
            <a:pPr lvl="1">
              <a:defRPr/>
            </a:pPr>
            <a:endParaRPr lang="en-US" altLang="ko-KR" sz="2400" dirty="0" smtClean="0">
              <a:cs typeface="+mn-cs"/>
            </a:endParaRPr>
          </a:p>
          <a:p>
            <a:pPr>
              <a:defRPr/>
            </a:pPr>
            <a:r>
              <a:rPr lang="ko-KR" altLang="en-US" sz="2400" b="1" dirty="0" smtClean="0"/>
              <a:t>생동성 기관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줄어든 생동성 시험시장에 대응</a:t>
            </a:r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457200" y="506413"/>
            <a:ext cx="8229600" cy="9112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국산 </a:t>
            </a:r>
            <a:r>
              <a:rPr lang="ko-KR" altLang="en-US" sz="32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제네릭의약품의</a:t>
            </a:r>
            <a:r>
              <a:rPr lang="ko-KR" altLang="en-US" sz="32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현주소</a:t>
            </a:r>
            <a:r>
              <a:rPr lang="en-US" altLang="ko-KR" sz="32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(3)</a:t>
            </a:r>
            <a:endParaRPr lang="ko-KR" altLang="en-US" sz="3200" kern="0" dirty="0">
              <a:solidFill>
                <a:schemeClr val="tx2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1978025" y="5029200"/>
            <a:ext cx="5565775" cy="8937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자칫 생동성 시험</a:t>
            </a:r>
            <a:r>
              <a:rPr lang="en-US" altLang="ko-KR" sz="2400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/</a:t>
            </a:r>
            <a:r>
              <a:rPr lang="ko-KR" altLang="en-US" sz="2400" dirty="0" err="1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제네릭</a:t>
            </a:r>
            <a:r>
              <a:rPr lang="ko-KR" altLang="en-US" sz="2400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품목의 질과 신뢰성 저하</a:t>
            </a:r>
            <a:r>
              <a:rPr lang="en-US" altLang="ko-KR" sz="2400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(?)</a:t>
            </a:r>
            <a:endParaRPr lang="ko-KR" altLang="en-US" sz="2400" b="1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1550988" y="5257800"/>
            <a:ext cx="338137" cy="328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768</Words>
  <Application>Microsoft Office PowerPoint</Application>
  <PresentationFormat>화면 슬라이드 쇼(4:3)</PresentationFormat>
  <Paragraphs>120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5" baseType="lpstr">
      <vt:lpstr>굴림</vt:lpstr>
      <vt:lpstr>Arial</vt:lpstr>
      <vt:lpstr>맑은 고딕</vt:lpstr>
      <vt:lpstr>휴먼모음T</vt:lpstr>
      <vt:lpstr>HY헤드라인M</vt:lpstr>
      <vt:lpstr>HY울릉도M</vt:lpstr>
      <vt:lpstr>Wingdings</vt:lpstr>
      <vt:lpstr>HCI Poppy</vt:lpstr>
      <vt:lpstr>휴먼명조</vt:lpstr>
      <vt:lpstr>HY동녘M</vt:lpstr>
      <vt:lpstr>기본 디자인</vt:lpstr>
      <vt:lpstr>슬라이드 1</vt:lpstr>
      <vt:lpstr>I. 제네릭의약품을 둘러싼 정책환경(1)</vt:lpstr>
      <vt:lpstr>I. 제네릭의약품을 둘러싼 정책환경(2)</vt:lpstr>
      <vt:lpstr>II. 신뢰성 관점에서 제네릭의약품의 특징(1)</vt:lpstr>
      <vt:lpstr>신뢰성 관점에서 제네릭의약품의 특징(2)</vt:lpstr>
      <vt:lpstr>III. 국산 제네릭의약품의 현주소</vt:lpstr>
      <vt:lpstr>슬라이드 7</vt:lpstr>
      <vt:lpstr>슬라이드 8</vt:lpstr>
      <vt:lpstr>슬라이드 9</vt:lpstr>
      <vt:lpstr>IV. 제네릭의약품 신뢰성 향상 정책방향 &lt;안전성 관리는 지름길이 없다&gt;</vt:lpstr>
      <vt:lpstr>IV. 제네릭의약품 신뢰성 향상 정책방향 &lt;안전성 관리는 지름길이 없다&gt;</vt:lpstr>
      <vt:lpstr>슬라이드 12</vt:lpstr>
      <vt:lpstr>슬라이드 13</vt:lpstr>
      <vt:lpstr>슬라이드 14</vt:lpstr>
    </vt:vector>
  </TitlesOfParts>
  <Company>designpark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jisun</dc:creator>
  <cp:lastModifiedBy>SP2</cp:lastModifiedBy>
  <cp:revision>46</cp:revision>
  <dcterms:created xsi:type="dcterms:W3CDTF">2011-01-10T04:57:27Z</dcterms:created>
  <dcterms:modified xsi:type="dcterms:W3CDTF">2013-01-25T09:53:26Z</dcterms:modified>
</cp:coreProperties>
</file>