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1" r:id="rId5"/>
    <p:sldId id="264" r:id="rId6"/>
    <p:sldId id="262" r:id="rId7"/>
    <p:sldId id="265" r:id="rId8"/>
    <p:sldId id="263" r:id="rId9"/>
    <p:sldId id="267" r:id="rId10"/>
    <p:sldId id="268" r:id="rId11"/>
    <p:sldId id="259" r:id="rId12"/>
    <p:sldId id="260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BB92-B9E4-478D-A6C4-06CEAAE82DF5}" type="datetimeFigureOut">
              <a:rPr lang="ko-KR" altLang="en-US" smtClean="0"/>
              <a:pPr/>
              <a:t>2011-12-21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28FAB-5C88-4D9D-8880-D2FBB66D8C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/>
              <a:t>호미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가 호주의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en-US" altLang="ko-KR" dirty="0" smtClean="0"/>
              <a:t> </a:t>
            </a:r>
            <a:r>
              <a:rPr lang="ko-KR" altLang="en-US" dirty="0"/>
              <a:t>특허정책과 </a:t>
            </a:r>
            <a:r>
              <a:rPr lang="ko-KR" altLang="en-US" dirty="0" smtClean="0"/>
              <a:t>비용효과 </a:t>
            </a:r>
            <a:r>
              <a:rPr lang="ko-KR" altLang="en-US" dirty="0"/>
              <a:t>시스템인 </a:t>
            </a:r>
            <a:r>
              <a:rPr lang="en-US" altLang="ko-KR" dirty="0"/>
              <a:t>PBS</a:t>
            </a:r>
            <a:r>
              <a:rPr lang="ko-KR" altLang="en-US" dirty="0"/>
              <a:t>에 미친 영향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err="1" smtClean="0"/>
              <a:t>호주대</a:t>
            </a:r>
            <a:r>
              <a:rPr lang="ko-KR" altLang="en-US" dirty="0" smtClean="0"/>
              <a:t> </a:t>
            </a:r>
            <a:r>
              <a:rPr lang="ko-KR" altLang="en-US" dirty="0"/>
              <a:t>법대 사회과학연구소 </a:t>
            </a:r>
            <a:endParaRPr lang="en-US" altLang="ko-KR" dirty="0" smtClean="0"/>
          </a:p>
          <a:p>
            <a:r>
              <a:rPr lang="ko-KR" altLang="en-US" dirty="0" err="1" smtClean="0"/>
              <a:t>토마스</a:t>
            </a:r>
            <a:r>
              <a:rPr lang="ko-KR" altLang="en-US" dirty="0" smtClean="0"/>
              <a:t> </a:t>
            </a:r>
            <a:r>
              <a:rPr lang="ko-KR" altLang="en-US" dirty="0" err="1"/>
              <a:t>폰즈</a:t>
            </a:r>
            <a:r>
              <a:rPr lang="ko-KR" altLang="en-US" dirty="0"/>
              <a:t> 외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3600" dirty="0" smtClean="0"/>
              <a:t>특허정책과 호주의 비용효과 시스템인 </a:t>
            </a:r>
            <a:r>
              <a:rPr lang="en-US" altLang="ko-KR" sz="3600" dirty="0" smtClean="0"/>
              <a:t>PBS</a:t>
            </a:r>
            <a:r>
              <a:rPr lang="ko-KR" altLang="en-US" sz="3600" dirty="0" smtClean="0"/>
              <a:t>에 미친 영향</a:t>
            </a:r>
          </a:p>
          <a:p>
            <a:r>
              <a:rPr lang="ko-KR" altLang="en-US" sz="3600" dirty="0" smtClean="0"/>
              <a:t>평가 기간 </a:t>
            </a:r>
            <a:r>
              <a:rPr lang="en-US" altLang="ko-KR" sz="3600" dirty="0" smtClean="0"/>
              <a:t>; 2008.7 ~2009.6 </a:t>
            </a:r>
          </a:p>
          <a:p>
            <a:r>
              <a:rPr lang="en-US" altLang="ko-KR" sz="3600" dirty="0" smtClean="0"/>
              <a:t>AUSFTA </a:t>
            </a:r>
            <a:r>
              <a:rPr lang="ko-KR" altLang="en-US" sz="3600" dirty="0" smtClean="0"/>
              <a:t>관련 </a:t>
            </a:r>
            <a:r>
              <a:rPr lang="en-US" altLang="ko-KR" sz="3600" dirty="0" smtClean="0"/>
              <a:t>2007</a:t>
            </a:r>
            <a:r>
              <a:rPr lang="ko-KR" altLang="en-US" sz="3600" dirty="0" smtClean="0"/>
              <a:t>년 개정된 </a:t>
            </a:r>
            <a:r>
              <a:rPr lang="en-US" altLang="ko-KR" sz="3600" dirty="0" smtClean="0"/>
              <a:t>PBS</a:t>
            </a:r>
            <a:r>
              <a:rPr lang="ko-KR" altLang="en-US" sz="3600" dirty="0" smtClean="0"/>
              <a:t>가 </a:t>
            </a:r>
            <a:r>
              <a:rPr lang="en-US" altLang="ko-KR" sz="3600" dirty="0" smtClean="0"/>
              <a:t>2008</a:t>
            </a:r>
            <a:r>
              <a:rPr lang="ko-KR" altLang="en-US" sz="3600" dirty="0" smtClean="0"/>
              <a:t>년 </a:t>
            </a:r>
            <a:r>
              <a:rPr lang="en-US" altLang="ko-KR" sz="3600" dirty="0" smtClean="0"/>
              <a:t>8</a:t>
            </a:r>
            <a:r>
              <a:rPr lang="ko-KR" altLang="en-US" sz="3600" dirty="0" smtClean="0"/>
              <a:t>월부터 영향 미치기 </a:t>
            </a:r>
            <a:r>
              <a:rPr lang="ko-KR" altLang="en-US" sz="3600" dirty="0" smtClean="0"/>
              <a:t>시작</a:t>
            </a:r>
            <a:endParaRPr lang="en-US" altLang="ko-KR" sz="3600" dirty="0" smtClean="0"/>
          </a:p>
          <a:p>
            <a:r>
              <a:rPr lang="en-US" altLang="ko-KR" sz="3600" dirty="0" smtClean="0"/>
              <a:t>PBS </a:t>
            </a:r>
            <a:r>
              <a:rPr lang="ko-KR" altLang="en-US" sz="3600" dirty="0" smtClean="0"/>
              <a:t>승인된 </a:t>
            </a:r>
            <a:r>
              <a:rPr lang="ko-KR" altLang="en-US" sz="3600" dirty="0" err="1" smtClean="0"/>
              <a:t>특허약</a:t>
            </a:r>
            <a:r>
              <a:rPr lang="ko-KR" altLang="en-US" sz="3600" dirty="0" smtClean="0"/>
              <a:t> </a:t>
            </a:r>
            <a:r>
              <a:rPr lang="en-US" altLang="ko-KR" sz="3600" dirty="0" smtClean="0"/>
              <a:t>(F1)</a:t>
            </a:r>
            <a:endParaRPr lang="en-US" altLang="ko-KR" sz="3600" dirty="0" smtClean="0"/>
          </a:p>
          <a:p>
            <a:r>
              <a:rPr lang="en-US" altLang="ko-KR" sz="3600" dirty="0" smtClean="0"/>
              <a:t>PBS</a:t>
            </a:r>
            <a:r>
              <a:rPr lang="ko-KR" altLang="en-US" sz="3600" dirty="0" smtClean="0"/>
              <a:t>에 </a:t>
            </a:r>
            <a:r>
              <a:rPr lang="ko-KR" altLang="en-US" sz="3600" dirty="0" smtClean="0"/>
              <a:t>의한 경쟁의약품 영향 받지 않게 된 제네릭</a:t>
            </a:r>
            <a:r>
              <a:rPr lang="en-US" altLang="ko-KR" sz="3600" dirty="0" smtClean="0"/>
              <a:t> </a:t>
            </a:r>
            <a:r>
              <a:rPr lang="en-US" altLang="ko-KR" sz="3600" dirty="0" smtClean="0"/>
              <a:t>(F2)</a:t>
            </a:r>
            <a:endParaRPr lang="ko-KR" alt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내용 개체 틀 3" descr="ausfta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-1143032"/>
            <a:ext cx="8508527" cy="7786742"/>
          </a:xfrm>
        </p:spPr>
      </p:pic>
      <p:sp>
        <p:nvSpPr>
          <p:cNvPr id="5" name="TextBox 4"/>
          <p:cNvSpPr txBox="1"/>
          <p:nvPr/>
        </p:nvSpPr>
        <p:spPr>
          <a:xfrm>
            <a:off x="1000100" y="235743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Atorvastatin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57818" y="350043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Rosuvastatin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71538" y="128586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Simvastatin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43438" y="150017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Pravastatin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" name="내용 개체 틀 5" descr="ausfta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-1000156"/>
            <a:ext cx="8358245" cy="7429552"/>
          </a:xfrm>
        </p:spPr>
      </p:pic>
      <p:sp>
        <p:nvSpPr>
          <p:cNvPr id="4" name="TextBox 3"/>
          <p:cNvSpPr txBox="1"/>
          <p:nvPr/>
        </p:nvSpPr>
        <p:spPr>
          <a:xfrm>
            <a:off x="1857356" y="214311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Olanzapine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8728" y="314324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Risperidone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72132" y="121442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Quetiapine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4000" dirty="0" smtClean="0"/>
              <a:t>2005</a:t>
            </a:r>
            <a:r>
              <a:rPr lang="en-US" altLang="ko-KR" sz="4000" dirty="0"/>
              <a:t>. 1. 1. </a:t>
            </a:r>
            <a:r>
              <a:rPr lang="ko-KR" altLang="en-US" sz="4000" dirty="0"/>
              <a:t>호미 </a:t>
            </a:r>
            <a:r>
              <a:rPr lang="en-US" altLang="ko-KR" sz="4000" dirty="0"/>
              <a:t>FTA </a:t>
            </a:r>
            <a:r>
              <a:rPr lang="ko-KR" altLang="en-US" sz="4000" dirty="0" smtClean="0"/>
              <a:t>발효</a:t>
            </a:r>
            <a:endParaRPr lang="en-US" altLang="ko-KR" sz="4000" dirty="0" smtClean="0"/>
          </a:p>
          <a:p>
            <a:r>
              <a:rPr lang="ko-KR" altLang="en-US" sz="4000" dirty="0" err="1" smtClean="0"/>
              <a:t>에버그리닝</a:t>
            </a:r>
            <a:r>
              <a:rPr lang="ko-KR" altLang="en-US" sz="4000" dirty="0" smtClean="0"/>
              <a:t> 조항 </a:t>
            </a:r>
            <a:r>
              <a:rPr lang="en-US" altLang="ko-KR" sz="4000" dirty="0" smtClean="0"/>
              <a:t>; AUSFTA 17.10.4 </a:t>
            </a:r>
          </a:p>
          <a:p>
            <a:r>
              <a:rPr lang="en-US" altLang="ko-KR" sz="4000" dirty="0" smtClean="0"/>
              <a:t>5</a:t>
            </a:r>
            <a:r>
              <a:rPr lang="ko-KR" altLang="en-US" sz="4000" dirty="0" smtClean="0"/>
              <a:t>년간 자료독점권 </a:t>
            </a:r>
            <a:r>
              <a:rPr lang="en-US" altLang="ko-KR" sz="4000" dirty="0" smtClean="0"/>
              <a:t>; AUSFTA 17.10.1(a) </a:t>
            </a:r>
            <a:endParaRPr lang="en-US" altLang="ko-KR" sz="4000" dirty="0" smtClean="0"/>
          </a:p>
          <a:p>
            <a:r>
              <a:rPr lang="ko-KR" altLang="en-US" sz="4000" dirty="0" smtClean="0"/>
              <a:t>의약품 등재 신청자 요구에 따른 독립적 심사기구 수립</a:t>
            </a:r>
            <a:endParaRPr lang="en-US" altLang="ko-KR" sz="4000" dirty="0" smtClean="0"/>
          </a:p>
          <a:p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호주</a:t>
            </a:r>
            <a:r>
              <a:rPr lang="en-US" altLang="ko-KR" dirty="0" smtClean="0"/>
              <a:t>-</a:t>
            </a:r>
            <a:r>
              <a:rPr lang="ko-KR" altLang="en-US" dirty="0" smtClean="0"/>
              <a:t>미 </a:t>
            </a:r>
            <a:r>
              <a:rPr lang="ko-KR" altLang="en-US" dirty="0" smtClean="0"/>
              <a:t>의약품 </a:t>
            </a:r>
            <a:r>
              <a:rPr lang="ko-KR" altLang="en-US" dirty="0" smtClean="0"/>
              <a:t>협상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투명성을 높이는 일반원칙에 </a:t>
            </a:r>
            <a:r>
              <a:rPr lang="ko-KR" altLang="en-US" dirty="0" smtClean="0"/>
              <a:t>합의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△</a:t>
            </a:r>
            <a:r>
              <a:rPr lang="en-US" altLang="ko-KR" dirty="0" smtClean="0"/>
              <a:t>PBS </a:t>
            </a:r>
            <a:r>
              <a:rPr lang="ko-KR" altLang="en-US" dirty="0" smtClean="0"/>
              <a:t>투명성 및 절차 개선 </a:t>
            </a:r>
            <a:endParaRPr lang="en-US" altLang="ko-KR" dirty="0" smtClean="0"/>
          </a:p>
          <a:p>
            <a:r>
              <a:rPr lang="ko-KR" altLang="en-US" dirty="0" smtClean="0"/>
              <a:t>△</a:t>
            </a:r>
            <a:r>
              <a:rPr lang="ko-KR" altLang="en-US" dirty="0" smtClean="0"/>
              <a:t>의약품 등재 신청자 요구에 따른 독립적 심사기구 수립 </a:t>
            </a:r>
            <a:endParaRPr lang="en-US" altLang="ko-KR" dirty="0" smtClean="0"/>
          </a:p>
          <a:p>
            <a:r>
              <a:rPr lang="ko-KR" altLang="en-US" dirty="0" smtClean="0"/>
              <a:t>△</a:t>
            </a:r>
            <a:r>
              <a:rPr lang="ko-KR" altLang="en-US" dirty="0" smtClean="0"/>
              <a:t>신약 등재 시간과 행정절차 간소화 </a:t>
            </a:r>
            <a:endParaRPr lang="en-US" altLang="ko-KR" dirty="0" smtClean="0"/>
          </a:p>
          <a:p>
            <a:r>
              <a:rPr lang="ko-KR" altLang="en-US" dirty="0" smtClean="0"/>
              <a:t>△</a:t>
            </a:r>
            <a:r>
              <a:rPr lang="ko-KR" altLang="en-US" dirty="0" smtClean="0"/>
              <a:t>등재 의약품 가격 결정에 대한 재검토 요청 </a:t>
            </a:r>
            <a:r>
              <a:rPr lang="ko-KR" altLang="en-US" dirty="0" smtClean="0"/>
              <a:t>등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PBS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3400" dirty="0" smtClean="0"/>
              <a:t>Pharmaceutical </a:t>
            </a:r>
            <a:r>
              <a:rPr lang="en-US" altLang="ko-KR" sz="3400" dirty="0" smtClean="0"/>
              <a:t>benefits </a:t>
            </a:r>
            <a:r>
              <a:rPr lang="en-US" altLang="ko-KR" sz="3400" dirty="0" smtClean="0"/>
              <a:t>scheme</a:t>
            </a:r>
          </a:p>
          <a:p>
            <a:pPr>
              <a:buNone/>
            </a:pPr>
            <a:r>
              <a:rPr lang="en-US" altLang="ko-KR" sz="3400" dirty="0" smtClean="0"/>
              <a:t>  (</a:t>
            </a:r>
            <a:r>
              <a:rPr lang="ko-KR" altLang="en-US" sz="3400" dirty="0" smtClean="0"/>
              <a:t>연방정부에 </a:t>
            </a:r>
            <a:r>
              <a:rPr lang="ko-KR" altLang="en-US" sz="3400" dirty="0" smtClean="0"/>
              <a:t>의한 </a:t>
            </a:r>
            <a:r>
              <a:rPr lang="ko-KR" altLang="en-US" sz="3400" dirty="0" smtClean="0"/>
              <a:t>의약품 국고보조 </a:t>
            </a:r>
            <a:endParaRPr lang="en-US" altLang="ko-KR" sz="3400" dirty="0" smtClean="0"/>
          </a:p>
          <a:p>
            <a:pPr>
              <a:buNone/>
            </a:pPr>
            <a:r>
              <a:rPr lang="en-US" altLang="ko-KR" sz="3400" dirty="0" smtClean="0"/>
              <a:t> </a:t>
            </a:r>
            <a:r>
              <a:rPr lang="en-US" altLang="ko-KR" sz="3400" dirty="0" smtClean="0"/>
              <a:t>  </a:t>
            </a:r>
            <a:r>
              <a:rPr lang="ko-KR" altLang="en-US" sz="3400" dirty="0" smtClean="0"/>
              <a:t>프로그램</a:t>
            </a:r>
            <a:r>
              <a:rPr lang="en-US" altLang="ko-KR" sz="3400" dirty="0" smtClean="0"/>
              <a:t>, PBS)</a:t>
            </a:r>
          </a:p>
          <a:p>
            <a:r>
              <a:rPr lang="en-US" altLang="ko-KR" sz="3400" dirty="0" smtClean="0"/>
              <a:t>PBS</a:t>
            </a:r>
            <a:r>
              <a:rPr lang="ko-KR" altLang="en-US" sz="3400" dirty="0" smtClean="0"/>
              <a:t>는 호주 정부가 </a:t>
            </a:r>
            <a:r>
              <a:rPr lang="en-US" altLang="ko-KR" sz="3400" dirty="0" smtClean="0"/>
              <a:t>1948</a:t>
            </a:r>
            <a:r>
              <a:rPr lang="ko-KR" altLang="en-US" sz="3400" dirty="0" smtClean="0"/>
              <a:t>년부터 운영해 온 국민의료보험 </a:t>
            </a:r>
            <a:r>
              <a:rPr lang="ko-KR" altLang="en-US" sz="3400" dirty="0" smtClean="0"/>
              <a:t>제도 </a:t>
            </a:r>
            <a:endParaRPr lang="en-US" altLang="ko-KR" sz="3400" dirty="0" smtClean="0"/>
          </a:p>
          <a:p>
            <a:r>
              <a:rPr lang="en-US" altLang="ko-KR" sz="3400" dirty="0" smtClean="0"/>
              <a:t>2002</a:t>
            </a:r>
            <a:r>
              <a:rPr lang="ko-KR" altLang="en-US" sz="3400" dirty="0" smtClean="0"/>
              <a:t>년부터 </a:t>
            </a:r>
            <a:r>
              <a:rPr lang="en-US" altLang="ko-KR" sz="3400" dirty="0" smtClean="0"/>
              <a:t>2,500</a:t>
            </a:r>
            <a:r>
              <a:rPr lang="ko-KR" altLang="en-US" sz="3400" dirty="0" smtClean="0"/>
              <a:t>여 </a:t>
            </a:r>
            <a:r>
              <a:rPr lang="ko-KR" altLang="en-US" sz="3400" dirty="0" smtClean="0"/>
              <a:t>브랜드 </a:t>
            </a:r>
            <a:r>
              <a:rPr lang="ko-KR" altLang="en-US" sz="3400" dirty="0" smtClean="0"/>
              <a:t>의약품과 </a:t>
            </a:r>
            <a:r>
              <a:rPr lang="en-US" altLang="ko-KR" sz="3400" dirty="0" smtClean="0"/>
              <a:t>590</a:t>
            </a:r>
            <a:r>
              <a:rPr lang="ko-KR" altLang="en-US" sz="3400" dirty="0" smtClean="0"/>
              <a:t>개 </a:t>
            </a:r>
            <a:r>
              <a:rPr lang="ko-KR" altLang="en-US" sz="3400" dirty="0" err="1" smtClean="0"/>
              <a:t>제네릭</a:t>
            </a:r>
            <a:r>
              <a:rPr lang="ko-KR" altLang="en-US" sz="3400" dirty="0" smtClean="0"/>
              <a:t> </a:t>
            </a:r>
            <a:r>
              <a:rPr lang="ko-KR" altLang="en-US" sz="3400" dirty="0" smtClean="0"/>
              <a:t>의약품 판매액의 </a:t>
            </a:r>
            <a:r>
              <a:rPr lang="en-US" altLang="ko-KR" sz="3400" dirty="0" smtClean="0"/>
              <a:t>80%</a:t>
            </a:r>
            <a:r>
              <a:rPr lang="ko-KR" altLang="en-US" sz="3400" dirty="0" smtClean="0"/>
              <a:t>를 지원해 주는 </a:t>
            </a:r>
            <a:r>
              <a:rPr lang="ko-KR" altLang="en-US" sz="3400" dirty="0" smtClean="0"/>
              <a:t>제도</a:t>
            </a:r>
            <a:r>
              <a:rPr lang="en-US" altLang="ko-KR" sz="3400" dirty="0" smtClean="0"/>
              <a:t>. </a:t>
            </a:r>
            <a:endParaRPr lang="ko-KR" altLang="en-US" sz="3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미국 측은 호주가 </a:t>
            </a:r>
            <a:r>
              <a:rPr lang="en-US" altLang="ko-KR" dirty="0" smtClean="0"/>
              <a:t>PBS</a:t>
            </a:r>
            <a:r>
              <a:rPr lang="ko-KR" altLang="en-US" dirty="0" smtClean="0"/>
              <a:t>의 의약품 등재절차와 가격 책정 정책을 통해 혁신적인 미국 신약의 호주시장 접근을 막고 </a:t>
            </a:r>
            <a:r>
              <a:rPr lang="ko-KR" altLang="en-US" dirty="0" smtClean="0"/>
              <a:t>있다 주장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=&gt; </a:t>
            </a:r>
            <a:r>
              <a:rPr lang="ko-KR" altLang="en-US" dirty="0" smtClean="0"/>
              <a:t>의약품편익자문위원회</a:t>
            </a:r>
            <a:r>
              <a:rPr lang="en-US" altLang="ko-KR" dirty="0" smtClean="0"/>
              <a:t>(PBAC</a:t>
            </a:r>
            <a:r>
              <a:rPr lang="en-US" altLang="ko-KR" dirty="0" smtClean="0"/>
              <a:t>)</a:t>
            </a:r>
            <a:r>
              <a:rPr lang="ko-KR" altLang="en-US" dirty="0" smtClean="0"/>
              <a:t>만이 </a:t>
            </a:r>
            <a:r>
              <a:rPr lang="ko-KR" altLang="en-US" dirty="0" smtClean="0"/>
              <a:t>해당 의약품을 정부보조의약품으로 추천할 수 </a:t>
            </a:r>
            <a:r>
              <a:rPr lang="ko-KR" altLang="en-US" dirty="0" smtClean="0"/>
              <a:t>있어 </a:t>
            </a:r>
            <a:endParaRPr lang="en-US" altLang="ko-KR" dirty="0" smtClean="0"/>
          </a:p>
          <a:p>
            <a:r>
              <a:rPr lang="ko-KR" altLang="en-US" dirty="0" smtClean="0"/>
              <a:t>호</a:t>
            </a:r>
            <a:r>
              <a:rPr lang="en-US" altLang="ko-KR" dirty="0" smtClean="0"/>
              <a:t>-</a:t>
            </a:r>
            <a:r>
              <a:rPr lang="ko-KR" altLang="en-US" dirty="0" smtClean="0"/>
              <a:t>미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에서 이 자문위원회에 </a:t>
            </a:r>
            <a:r>
              <a:rPr lang="ko-KR" altLang="en-US" dirty="0" smtClean="0"/>
              <a:t>의해 추천이 거부된 의약품을 심사할 수 있는 독립된 재검토 </a:t>
            </a:r>
            <a:r>
              <a:rPr lang="ko-KR" altLang="en-US" dirty="0" smtClean="0"/>
              <a:t>기관 설립 </a:t>
            </a:r>
            <a:r>
              <a:rPr lang="ko-KR" altLang="en-US" dirty="0" smtClean="0"/>
              <a:t>포함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3600" dirty="0" smtClean="0"/>
              <a:t>로비나 여론을 등에 </a:t>
            </a:r>
            <a:r>
              <a:rPr lang="ko-KR" altLang="en-US" sz="3600" dirty="0" smtClean="0"/>
              <a:t>엎은 이의 제기나 </a:t>
            </a:r>
            <a:r>
              <a:rPr lang="ko-KR" altLang="en-US" sz="3600" dirty="0" smtClean="0"/>
              <a:t>또 다른 평가기관의 </a:t>
            </a:r>
            <a:r>
              <a:rPr lang="ko-KR" altLang="en-US" sz="3600" dirty="0" smtClean="0"/>
              <a:t>주장 통해 </a:t>
            </a:r>
            <a:endParaRPr lang="en-US" altLang="ko-KR" sz="3600" dirty="0" smtClean="0"/>
          </a:p>
          <a:p>
            <a:pPr>
              <a:buNone/>
            </a:pPr>
            <a:r>
              <a:rPr lang="en-US" altLang="ko-KR" sz="3600" dirty="0" smtClean="0"/>
              <a:t> </a:t>
            </a:r>
            <a:r>
              <a:rPr lang="en-US" altLang="ko-KR" sz="3600" dirty="0" smtClean="0"/>
              <a:t>  -&gt;</a:t>
            </a:r>
            <a:r>
              <a:rPr lang="ko-KR" altLang="en-US" sz="3600" dirty="0" smtClean="0"/>
              <a:t> </a:t>
            </a:r>
            <a:r>
              <a:rPr lang="ko-KR" altLang="en-US" sz="3600" dirty="0" smtClean="0"/>
              <a:t>의약품의 비용대비편익 관점에서 판단해온 자문위원회의 엄격한 기준을 무력화시킬 </a:t>
            </a:r>
            <a:r>
              <a:rPr lang="ko-KR" altLang="en-US" sz="3600" dirty="0" smtClean="0"/>
              <a:t>우려</a:t>
            </a:r>
            <a:endParaRPr lang="en-US" altLang="ko-KR" sz="3600" dirty="0" smtClean="0"/>
          </a:p>
          <a:p>
            <a:r>
              <a:rPr lang="ko-KR" altLang="en-US" sz="3600" dirty="0" smtClean="0"/>
              <a:t>지적재산권 보호 강화 </a:t>
            </a:r>
            <a:r>
              <a:rPr lang="en-US" altLang="ko-KR" sz="3600" dirty="0" smtClean="0"/>
              <a:t>; </a:t>
            </a:r>
            <a:r>
              <a:rPr lang="ko-KR" altLang="en-US" sz="3600" dirty="0" smtClean="0"/>
              <a:t>호주시장에 </a:t>
            </a:r>
            <a:r>
              <a:rPr lang="ko-KR" altLang="en-US" sz="3600" dirty="0" err="1" smtClean="0"/>
              <a:t>제네릭</a:t>
            </a:r>
            <a:r>
              <a:rPr lang="ko-KR" altLang="en-US" sz="3600" dirty="0" smtClean="0"/>
              <a:t> 제품의 도입을 지연시킬 수 있는 </a:t>
            </a:r>
            <a:r>
              <a:rPr lang="ko-KR" altLang="en-US" sz="3600" dirty="0" smtClean="0"/>
              <a:t>위험 증가</a:t>
            </a:r>
            <a:endParaRPr lang="en-US" altLang="ko-KR" sz="36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미국은 미국제약업계의 </a:t>
            </a:r>
            <a:r>
              <a:rPr lang="ko-KR" altLang="en-US" dirty="0" smtClean="0"/>
              <a:t>이익을 극대화시키는 </a:t>
            </a:r>
            <a:r>
              <a:rPr lang="ko-KR" altLang="en-US" dirty="0" smtClean="0"/>
              <a:t>호</a:t>
            </a:r>
            <a:r>
              <a:rPr lang="en-US" altLang="ko-KR" dirty="0" smtClean="0"/>
              <a:t>-</a:t>
            </a:r>
            <a:r>
              <a:rPr lang="ko-KR" altLang="en-US" dirty="0" smtClean="0"/>
              <a:t>미 </a:t>
            </a:r>
            <a:r>
              <a:rPr lang="en-US" altLang="ko-KR" dirty="0" smtClean="0"/>
              <a:t>FTA</a:t>
            </a:r>
            <a:r>
              <a:rPr lang="ko-KR" altLang="en-US" dirty="0" smtClean="0"/>
              <a:t> </a:t>
            </a:r>
            <a:r>
              <a:rPr lang="ko-KR" altLang="en-US" dirty="0" smtClean="0"/>
              <a:t>무역협정을 이</a:t>
            </a:r>
            <a:r>
              <a:rPr lang="ko-KR" altLang="en-US" dirty="0" smtClean="0"/>
              <a:t>용 아주 </a:t>
            </a:r>
            <a:r>
              <a:rPr lang="ko-KR" altLang="en-US" dirty="0" smtClean="0"/>
              <a:t>많은 적대적 </a:t>
            </a:r>
            <a:r>
              <a:rPr lang="ko-KR" altLang="en-US" dirty="0" smtClean="0"/>
              <a:t>행동 가능</a:t>
            </a:r>
            <a:endParaRPr lang="en-US" altLang="ko-KR" dirty="0" smtClean="0"/>
          </a:p>
          <a:p>
            <a:r>
              <a:rPr lang="ko-KR" altLang="en-US" dirty="0" smtClean="0"/>
              <a:t>국고보조의약품 목록에서 만일 </a:t>
            </a:r>
            <a:r>
              <a:rPr lang="ko-KR" altLang="en-US" dirty="0" err="1" smtClean="0"/>
              <a:t>특정약</a:t>
            </a:r>
            <a:r>
              <a:rPr lang="ko-KR" altLang="en-US" dirty="0" smtClean="0"/>
              <a:t> 등재를 거부하는 </a:t>
            </a:r>
            <a:r>
              <a:rPr lang="en-US" altLang="ko-KR" dirty="0" smtClean="0"/>
              <a:t>PBAC</a:t>
            </a:r>
            <a:r>
              <a:rPr lang="ko-KR" altLang="en-US" dirty="0" smtClean="0"/>
              <a:t>의 결정에 합법적 </a:t>
            </a:r>
            <a:r>
              <a:rPr lang="ko-KR" altLang="en-US" dirty="0" smtClean="0"/>
              <a:t>도전을 할 수 있고</a:t>
            </a:r>
            <a:endParaRPr lang="en-US" altLang="ko-KR" dirty="0" smtClean="0"/>
          </a:p>
          <a:p>
            <a:r>
              <a:rPr lang="ko-KR" altLang="en-US" dirty="0" smtClean="0"/>
              <a:t>위원회 멤버를 사퇴시키려는 정치력 로비 시도 </a:t>
            </a:r>
            <a:r>
              <a:rPr lang="ko-KR" altLang="en-US" dirty="0" smtClean="0"/>
              <a:t>등 우려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TRIPS </a:t>
            </a:r>
            <a:r>
              <a:rPr lang="ko-KR" altLang="en-US" dirty="0" smtClean="0"/>
              <a:t>보다 더 나아가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sz="3600" dirty="0" smtClean="0"/>
              <a:t>강제실시 제한 </a:t>
            </a:r>
            <a:endParaRPr lang="en-US" altLang="ko-KR" sz="3600" dirty="0" smtClean="0"/>
          </a:p>
          <a:p>
            <a:r>
              <a:rPr lang="en-US" altLang="ko-KR" sz="3600" dirty="0" smtClean="0"/>
              <a:t>&lt;= TRIPS</a:t>
            </a:r>
            <a:r>
              <a:rPr lang="ko-KR" altLang="en-US" sz="3600" dirty="0" smtClean="0"/>
              <a:t>는 특정 조건하라면 어떤 경우라도 강제실시를 허가하고 있다</a:t>
            </a:r>
            <a:r>
              <a:rPr lang="en-US" altLang="ko-KR" sz="3600" dirty="0" smtClean="0"/>
              <a:t>.</a:t>
            </a:r>
          </a:p>
          <a:p>
            <a:r>
              <a:rPr lang="ko-KR" altLang="en-US" sz="3600" dirty="0" smtClean="0"/>
              <a:t>의약품 </a:t>
            </a:r>
            <a:r>
              <a:rPr lang="ko-KR" altLang="en-US" sz="3600" dirty="0" smtClean="0"/>
              <a:t>허가를 </a:t>
            </a:r>
            <a:r>
              <a:rPr lang="ko-KR" altLang="en-US" sz="3600" dirty="0" smtClean="0"/>
              <a:t>위한 시험 </a:t>
            </a:r>
            <a:r>
              <a:rPr lang="ko-KR" altLang="en-US" sz="3600" dirty="0" err="1" smtClean="0"/>
              <a:t>데이타에</a:t>
            </a:r>
            <a:r>
              <a:rPr lang="ko-KR" altLang="en-US" sz="3600" dirty="0" smtClean="0"/>
              <a:t> 대한 배타적 보호 </a:t>
            </a:r>
            <a:r>
              <a:rPr lang="ko-KR" altLang="en-US" sz="3600" dirty="0" smtClean="0"/>
              <a:t>요구</a:t>
            </a:r>
            <a:endParaRPr lang="en-US" altLang="ko-KR" sz="3600" dirty="0" smtClean="0"/>
          </a:p>
          <a:p>
            <a:r>
              <a:rPr lang="en-US" altLang="ko-KR" sz="3600" dirty="0" smtClean="0"/>
              <a:t>&lt;= TRIPS</a:t>
            </a:r>
            <a:r>
              <a:rPr lang="ko-KR" altLang="en-US" sz="3600" dirty="0" smtClean="0"/>
              <a:t>는 단순히 각국이 불공정한 상업적 이용을 막기 위해 보호할 수 </a:t>
            </a:r>
            <a:r>
              <a:rPr lang="ko-KR" altLang="en-US" sz="3600" dirty="0" smtClean="0"/>
              <a:t>있다고만 </a:t>
            </a:r>
            <a:r>
              <a:rPr lang="ko-KR" altLang="en-US" sz="3600" dirty="0" smtClean="0"/>
              <a:t>했을 뿐이며 특허기간에 대해 </a:t>
            </a:r>
            <a:r>
              <a:rPr lang="ko-KR" altLang="en-US" sz="3600" dirty="0" smtClean="0"/>
              <a:t>명시하지 </a:t>
            </a:r>
            <a:r>
              <a:rPr lang="ko-KR" altLang="en-US" sz="3600" dirty="0" smtClean="0"/>
              <a:t>않았다</a:t>
            </a:r>
            <a:r>
              <a:rPr lang="en-US" altLang="ko-KR" sz="3600" dirty="0" smtClean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4000" dirty="0" smtClean="0"/>
              <a:t>제약회사들을 위해 특허기간 연장을 요구할 수 </a:t>
            </a:r>
            <a:r>
              <a:rPr lang="ko-KR" altLang="en-US" sz="4000" dirty="0" smtClean="0"/>
              <a:t>있도록</a:t>
            </a:r>
            <a:endParaRPr lang="en-US" altLang="ko-KR" sz="4000" dirty="0" smtClean="0"/>
          </a:p>
          <a:p>
            <a:r>
              <a:rPr lang="en-US" altLang="ko-KR" sz="4000" dirty="0" smtClean="0"/>
              <a:t>&lt;= TRIPS</a:t>
            </a:r>
            <a:r>
              <a:rPr lang="ko-KR" altLang="en-US" sz="4000" dirty="0" smtClean="0"/>
              <a:t>에서는 </a:t>
            </a:r>
            <a:r>
              <a:rPr lang="ko-KR" altLang="en-US" sz="4000" dirty="0" smtClean="0"/>
              <a:t>요구하지 않음</a:t>
            </a:r>
            <a:r>
              <a:rPr lang="en-US" altLang="ko-KR" sz="4000" dirty="0" smtClean="0"/>
              <a:t>. </a:t>
            </a:r>
            <a:endParaRPr lang="en-US" altLang="ko-KR" sz="4000" dirty="0" smtClean="0"/>
          </a:p>
          <a:p>
            <a:r>
              <a:rPr lang="ko-KR" altLang="en-US" sz="4000" dirty="0" err="1" smtClean="0"/>
              <a:t>특허권자에게</a:t>
            </a:r>
            <a:r>
              <a:rPr lang="ko-KR" altLang="en-US" sz="4000" dirty="0" smtClean="0"/>
              <a:t> 제품 수입과 역수입에 대한 통제권 </a:t>
            </a:r>
            <a:r>
              <a:rPr lang="ko-KR" altLang="en-US" sz="4000" dirty="0" smtClean="0"/>
              <a:t>줌</a:t>
            </a:r>
            <a:endParaRPr lang="en-US" altLang="ko-KR" sz="4000" dirty="0" smtClean="0"/>
          </a:p>
          <a:p>
            <a:r>
              <a:rPr lang="en-US" altLang="ko-KR" sz="4000" dirty="0" smtClean="0"/>
              <a:t>&lt;= TRIPS</a:t>
            </a:r>
            <a:r>
              <a:rPr lang="ko-KR" altLang="en-US" sz="4000" dirty="0" smtClean="0"/>
              <a:t>는 명백히 양자무역에서의 표준법안하지 </a:t>
            </a:r>
            <a:r>
              <a:rPr lang="ko-KR" altLang="en-US" sz="4000" dirty="0" smtClean="0"/>
              <a:t>말도록</a:t>
            </a:r>
            <a:r>
              <a:rPr lang="en-US" altLang="ko-KR" sz="4000" dirty="0" smtClean="0"/>
              <a:t> </a:t>
            </a:r>
            <a:r>
              <a:rPr lang="ko-KR" altLang="en-US" sz="4000" dirty="0" smtClean="0"/>
              <a:t>권고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374</Words>
  <Application>Microsoft Office PowerPoint</Application>
  <PresentationFormat>화면 슬라이드 쇼(4:3)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호미 FTA가 호주의  특허정책과 비용효과 시스템인 PBS에 미친 영향 </vt:lpstr>
      <vt:lpstr>슬라이드 2</vt:lpstr>
      <vt:lpstr>호주-미 의약품 협상</vt:lpstr>
      <vt:lpstr>PBS</vt:lpstr>
      <vt:lpstr>슬라이드 5</vt:lpstr>
      <vt:lpstr>슬라이드 6</vt:lpstr>
      <vt:lpstr>슬라이드 7</vt:lpstr>
      <vt:lpstr>TRIPS 보다 더 나아가</vt:lpstr>
      <vt:lpstr>슬라이드 9</vt:lpstr>
      <vt:lpstr>슬라이드 10</vt:lpstr>
      <vt:lpstr>슬라이드 11</vt:lpstr>
      <vt:lpstr>슬라이드 12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호미 FTA가 호주의  특허정책과 비용효과 시스템인 PBS에 미친 영향 </dc:title>
  <dc:creator>user</dc:creator>
  <cp:lastModifiedBy>user</cp:lastModifiedBy>
  <cp:revision>8</cp:revision>
  <dcterms:created xsi:type="dcterms:W3CDTF">2011-12-20T04:10:15Z</dcterms:created>
  <dcterms:modified xsi:type="dcterms:W3CDTF">2011-12-21T01:51:20Z</dcterms:modified>
</cp:coreProperties>
</file>