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68" r:id="rId4"/>
    <p:sldId id="258" r:id="rId5"/>
    <p:sldId id="259" r:id="rId6"/>
    <p:sldId id="261" r:id="rId7"/>
    <p:sldId id="269" r:id="rId8"/>
    <p:sldId id="260" r:id="rId9"/>
    <p:sldId id="267" r:id="rId10"/>
    <p:sldId id="262" r:id="rId11"/>
    <p:sldId id="263" r:id="rId12"/>
    <p:sldId id="264" r:id="rId13"/>
    <p:sldId id="265" r:id="rId14"/>
    <p:sldId id="266" r:id="rId15"/>
    <p:sldId id="280" r:id="rId16"/>
    <p:sldId id="281" r:id="rId17"/>
    <p:sldId id="270" r:id="rId18"/>
    <p:sldId id="271" r:id="rId19"/>
    <p:sldId id="272" r:id="rId20"/>
    <p:sldId id="273" r:id="rId21"/>
    <p:sldId id="274" r:id="rId22"/>
    <p:sldId id="275" r:id="rId23"/>
    <p:sldId id="276" r:id="rId24"/>
    <p:sldId id="277" r:id="rId25"/>
    <p:sldId id="278" r:id="rId26"/>
    <p:sldId id="279" r:id="rId27"/>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60"/>
  </p:normalViewPr>
  <p:slideViewPr>
    <p:cSldViewPr>
      <p:cViewPr varScale="1">
        <p:scale>
          <a:sx n="73" d="100"/>
          <a:sy n="73" d="100"/>
        </p:scale>
        <p:origin x="-107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10" name="직각 삼각형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제목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ko-KR" altLang="en-US" smtClean="0"/>
              <a:t>마스터 제목 스타일 편집</a:t>
            </a:r>
            <a:endParaRPr kumimoji="0" lang="en-US"/>
          </a:p>
        </p:txBody>
      </p:sp>
      <p:sp>
        <p:nvSpPr>
          <p:cNvPr id="17" name="부제목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ko-KR" altLang="en-US" smtClean="0"/>
              <a:t>마스터 부제목 스타일 편집</a:t>
            </a:r>
            <a:endParaRPr kumimoji="0" lang="en-US"/>
          </a:p>
        </p:txBody>
      </p:sp>
      <p:grpSp>
        <p:nvGrpSpPr>
          <p:cNvPr id="2" name="그룹 1"/>
          <p:cNvGrpSpPr/>
          <p:nvPr/>
        </p:nvGrpSpPr>
        <p:grpSpPr>
          <a:xfrm>
            <a:off x="-3765" y="4953000"/>
            <a:ext cx="9147765" cy="1912088"/>
            <a:chOff x="-3765" y="4832896"/>
            <a:chExt cx="9147765" cy="2032192"/>
          </a:xfrm>
        </p:grpSpPr>
        <p:sp>
          <p:nvSpPr>
            <p:cNvPr id="7" name="자유형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자유형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자유형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직선 연결선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날짜 개체 틀 29"/>
          <p:cNvSpPr>
            <a:spLocks noGrp="1"/>
          </p:cNvSpPr>
          <p:nvPr>
            <p:ph type="dt" sz="half" idx="10"/>
          </p:nvPr>
        </p:nvSpPr>
        <p:spPr/>
        <p:txBody>
          <a:bodyPr/>
          <a:lstStyle>
            <a:lvl1pPr>
              <a:defRPr>
                <a:solidFill>
                  <a:srgbClr val="FFFFFF"/>
                </a:solidFill>
              </a:defRPr>
            </a:lvl1pPr>
            <a:extLst/>
          </a:lstStyle>
          <a:p>
            <a:fld id="{D1A50234-AEC5-43E9-9229-603839705B66}" type="datetimeFigureOut">
              <a:rPr lang="ko-KR" altLang="en-US" smtClean="0"/>
              <a:pPr/>
              <a:t>2011-12-23</a:t>
            </a:fld>
            <a:endParaRPr lang="ko-KR" altLang="en-US"/>
          </a:p>
        </p:txBody>
      </p:sp>
      <p:sp>
        <p:nvSpPr>
          <p:cNvPr id="19" name="바닥글 개체 틀 18"/>
          <p:cNvSpPr>
            <a:spLocks noGrp="1"/>
          </p:cNvSpPr>
          <p:nvPr>
            <p:ph type="ftr" sz="quarter" idx="11"/>
          </p:nvPr>
        </p:nvSpPr>
        <p:spPr/>
        <p:txBody>
          <a:bodyPr/>
          <a:lstStyle>
            <a:lvl1pPr>
              <a:defRPr>
                <a:solidFill>
                  <a:schemeClr val="accent1">
                    <a:tint val="20000"/>
                  </a:schemeClr>
                </a:solidFill>
              </a:defRPr>
            </a:lvl1pPr>
            <a:extLst/>
          </a:lstStyle>
          <a:p>
            <a:endParaRPr lang="ko-KR" altLang="en-US"/>
          </a:p>
        </p:txBody>
      </p:sp>
      <p:sp>
        <p:nvSpPr>
          <p:cNvPr id="27" name="슬라이드 번호 개체 틀 26"/>
          <p:cNvSpPr>
            <a:spLocks noGrp="1"/>
          </p:cNvSpPr>
          <p:nvPr>
            <p:ph type="sldNum" sz="quarter" idx="12"/>
          </p:nvPr>
        </p:nvSpPr>
        <p:spPr/>
        <p:txBody>
          <a:bodyPr/>
          <a:lstStyle>
            <a:lvl1pPr>
              <a:defRPr>
                <a:solidFill>
                  <a:srgbClr val="FFFFFF"/>
                </a:solidFill>
              </a:defRPr>
            </a:lvl1pPr>
            <a:extLst/>
          </a:lstStyle>
          <a:p>
            <a:fld id="{A8E57D8A-996D-4D37-A598-2B3434C43EF7}" type="slidenum">
              <a:rPr lang="ko-KR" altLang="en-US" smtClean="0"/>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extLst/>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a:xfrm>
            <a:off x="457200" y="1481329"/>
            <a:ext cx="8229600" cy="4386071"/>
          </a:xfrm>
        </p:spPr>
        <p:txBody>
          <a:bodyPr vert="eaVert"/>
          <a:lstStyle>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extLst/>
          </a:lstStyle>
          <a:p>
            <a:fld id="{D1A50234-AEC5-43E9-9229-603839705B66}" type="datetimeFigureOut">
              <a:rPr lang="ko-KR" altLang="en-US" smtClean="0"/>
              <a:pPr/>
              <a:t>2011-12-23</a:t>
            </a:fld>
            <a:endParaRPr lang="ko-KR" altLang="en-US"/>
          </a:p>
        </p:txBody>
      </p:sp>
      <p:sp>
        <p:nvSpPr>
          <p:cNvPr id="5" name="바닥글 개체 틀 4"/>
          <p:cNvSpPr>
            <a:spLocks noGrp="1"/>
          </p:cNvSpPr>
          <p:nvPr>
            <p:ph type="ftr" sz="quarter" idx="11"/>
          </p:nvPr>
        </p:nvSpPr>
        <p:spPr/>
        <p:txBody>
          <a:bodyPr/>
          <a:lstStyle>
            <a:extLst/>
          </a:lstStyle>
          <a:p>
            <a:endParaRPr lang="ko-KR" altLang="en-US"/>
          </a:p>
        </p:txBody>
      </p:sp>
      <p:sp>
        <p:nvSpPr>
          <p:cNvPr id="6" name="슬라이드 번호 개체 틀 5"/>
          <p:cNvSpPr>
            <a:spLocks noGrp="1"/>
          </p:cNvSpPr>
          <p:nvPr>
            <p:ph type="sldNum" sz="quarter" idx="12"/>
          </p:nvPr>
        </p:nvSpPr>
        <p:spPr/>
        <p:txBody>
          <a:bodyPr/>
          <a:lstStyle>
            <a:extLst/>
          </a:lstStyle>
          <a:p>
            <a:fld id="{A8E57D8A-996D-4D37-A598-2B3434C43EF7}"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844013" y="274640"/>
            <a:ext cx="1777470" cy="5592761"/>
          </a:xfrm>
        </p:spPr>
        <p:txBody>
          <a:bodyPr vert="eaVert"/>
          <a:lstStyle>
            <a:extLst/>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a:xfrm>
            <a:off x="457200" y="274641"/>
            <a:ext cx="6324600" cy="5592760"/>
          </a:xfrm>
        </p:spPr>
        <p:txBody>
          <a:bodyPr vert="eaVert"/>
          <a:lstStyle>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extLst/>
          </a:lstStyle>
          <a:p>
            <a:fld id="{D1A50234-AEC5-43E9-9229-603839705B66}" type="datetimeFigureOut">
              <a:rPr lang="ko-KR" altLang="en-US" smtClean="0"/>
              <a:pPr/>
              <a:t>2011-12-23</a:t>
            </a:fld>
            <a:endParaRPr lang="ko-KR" altLang="en-US"/>
          </a:p>
        </p:txBody>
      </p:sp>
      <p:sp>
        <p:nvSpPr>
          <p:cNvPr id="5" name="바닥글 개체 틀 4"/>
          <p:cNvSpPr>
            <a:spLocks noGrp="1"/>
          </p:cNvSpPr>
          <p:nvPr>
            <p:ph type="ftr" sz="quarter" idx="11"/>
          </p:nvPr>
        </p:nvSpPr>
        <p:spPr/>
        <p:txBody>
          <a:bodyPr/>
          <a:lstStyle>
            <a:extLst/>
          </a:lstStyle>
          <a:p>
            <a:endParaRPr lang="ko-KR" altLang="en-US"/>
          </a:p>
        </p:txBody>
      </p:sp>
      <p:sp>
        <p:nvSpPr>
          <p:cNvPr id="6" name="슬라이드 번호 개체 틀 5"/>
          <p:cNvSpPr>
            <a:spLocks noGrp="1"/>
          </p:cNvSpPr>
          <p:nvPr>
            <p:ph type="sldNum" sz="quarter" idx="12"/>
          </p:nvPr>
        </p:nvSpPr>
        <p:spPr/>
        <p:txBody>
          <a:bodyPr/>
          <a:lstStyle>
            <a:extLst/>
          </a:lstStyle>
          <a:p>
            <a:fld id="{A8E57D8A-996D-4D37-A598-2B3434C43EF7}" type="slidenum">
              <a:rPr lang="ko-KR" altLang="en-US" smtClean="0"/>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extLst/>
          </a:lstStyle>
          <a:p>
            <a:fld id="{D1A50234-AEC5-43E9-9229-603839705B66}" type="datetimeFigureOut">
              <a:rPr lang="ko-KR" altLang="en-US" smtClean="0"/>
              <a:pPr/>
              <a:t>2011-12-23</a:t>
            </a:fld>
            <a:endParaRPr lang="ko-KR" altLang="en-US"/>
          </a:p>
        </p:txBody>
      </p:sp>
      <p:sp>
        <p:nvSpPr>
          <p:cNvPr id="5" name="바닥글 개체 틀 4"/>
          <p:cNvSpPr>
            <a:spLocks noGrp="1"/>
          </p:cNvSpPr>
          <p:nvPr>
            <p:ph type="ftr" sz="quarter" idx="11"/>
          </p:nvPr>
        </p:nvSpPr>
        <p:spPr/>
        <p:txBody>
          <a:bodyPr/>
          <a:lstStyle>
            <a:extLst/>
          </a:lstStyle>
          <a:p>
            <a:endParaRPr lang="ko-KR" altLang="en-US"/>
          </a:p>
        </p:txBody>
      </p:sp>
      <p:sp>
        <p:nvSpPr>
          <p:cNvPr id="6" name="슬라이드 번호 개체 틀 5"/>
          <p:cNvSpPr>
            <a:spLocks noGrp="1"/>
          </p:cNvSpPr>
          <p:nvPr>
            <p:ph type="sldNum" sz="quarter" idx="12"/>
          </p:nvPr>
        </p:nvSpPr>
        <p:spPr/>
        <p:txBody>
          <a:bodyPr/>
          <a:lstStyle>
            <a:extLst/>
          </a:lstStyle>
          <a:p>
            <a:fld id="{A8E57D8A-996D-4D37-A598-2B3434C43EF7}" type="slidenum">
              <a:rPr lang="ko-KR" altLang="en-US" smtClean="0"/>
              <a:pPr/>
              <a:t>‹#›</a:t>
            </a:fld>
            <a:endParaRPr lang="ko-KR" altLang="en-US"/>
          </a:p>
        </p:txBody>
      </p:sp>
      <p:sp>
        <p:nvSpPr>
          <p:cNvPr id="7" name="제목 6"/>
          <p:cNvSpPr>
            <a:spLocks noGrp="1"/>
          </p:cNvSpPr>
          <p:nvPr>
            <p:ph type="title"/>
          </p:nvPr>
        </p:nvSpPr>
        <p:spPr/>
        <p:txBody>
          <a:bodyPr rtlCol="0"/>
          <a:lstStyle>
            <a:extLst/>
          </a:lstStyle>
          <a:p>
            <a:r>
              <a:rPr kumimoji="0" lang="ko-KR" altLang="en-US" smtClean="0"/>
              <a:t>마스터 제목 스타일 편집</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bg>
      <p:bgRef idx="1002">
        <a:schemeClr val="bg1"/>
      </p:bgRef>
    </p:bg>
    <p:spTree>
      <p:nvGrpSpPr>
        <p:cNvPr id="1" name=""/>
        <p:cNvGrpSpPr/>
        <p:nvPr/>
      </p:nvGrpSpPr>
      <p:grpSpPr>
        <a:xfrm>
          <a:off x="0" y="0"/>
          <a:ext cx="0" cy="0"/>
          <a:chOff x="0" y="0"/>
          <a:chExt cx="0" cy="0"/>
        </a:xfrm>
      </p:grpSpPr>
      <p:sp>
        <p:nvSpPr>
          <p:cNvPr id="2" name="제목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ko-KR" altLang="en-US" smtClean="0"/>
              <a:t>마스터 텍스트 스타일을 편집합니다</a:t>
            </a:r>
          </a:p>
        </p:txBody>
      </p:sp>
      <p:sp>
        <p:nvSpPr>
          <p:cNvPr id="4" name="날짜 개체 틀 3"/>
          <p:cNvSpPr>
            <a:spLocks noGrp="1"/>
          </p:cNvSpPr>
          <p:nvPr>
            <p:ph type="dt" sz="half" idx="10"/>
          </p:nvPr>
        </p:nvSpPr>
        <p:spPr/>
        <p:txBody>
          <a:bodyPr/>
          <a:lstStyle>
            <a:extLst/>
          </a:lstStyle>
          <a:p>
            <a:fld id="{D1A50234-AEC5-43E9-9229-603839705B66}" type="datetimeFigureOut">
              <a:rPr lang="ko-KR" altLang="en-US" smtClean="0"/>
              <a:pPr/>
              <a:t>2011-12-23</a:t>
            </a:fld>
            <a:endParaRPr lang="ko-KR" altLang="en-US"/>
          </a:p>
        </p:txBody>
      </p:sp>
      <p:sp>
        <p:nvSpPr>
          <p:cNvPr id="5" name="바닥글 개체 틀 4"/>
          <p:cNvSpPr>
            <a:spLocks noGrp="1"/>
          </p:cNvSpPr>
          <p:nvPr>
            <p:ph type="ftr" sz="quarter" idx="11"/>
          </p:nvPr>
        </p:nvSpPr>
        <p:spPr/>
        <p:txBody>
          <a:bodyPr/>
          <a:lstStyle>
            <a:extLst/>
          </a:lstStyle>
          <a:p>
            <a:endParaRPr lang="ko-KR" altLang="en-US"/>
          </a:p>
        </p:txBody>
      </p:sp>
      <p:sp>
        <p:nvSpPr>
          <p:cNvPr id="6" name="슬라이드 번호 개체 틀 5"/>
          <p:cNvSpPr>
            <a:spLocks noGrp="1"/>
          </p:cNvSpPr>
          <p:nvPr>
            <p:ph type="sldNum" sz="quarter" idx="12"/>
          </p:nvPr>
        </p:nvSpPr>
        <p:spPr/>
        <p:txBody>
          <a:bodyPr/>
          <a:lstStyle>
            <a:extLst/>
          </a:lstStyle>
          <a:p>
            <a:fld id="{A8E57D8A-996D-4D37-A598-2B3434C43EF7}" type="slidenum">
              <a:rPr lang="ko-KR" altLang="en-US" smtClean="0"/>
              <a:pPr/>
              <a:t>‹#›</a:t>
            </a:fld>
            <a:endParaRPr lang="ko-KR" altLang="en-US"/>
          </a:p>
        </p:txBody>
      </p:sp>
      <p:sp>
        <p:nvSpPr>
          <p:cNvPr id="7" name="갈매기형 수장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갈매기형 수장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bg>
      <p:bgRef idx="1002">
        <a:schemeClr val="bg1"/>
      </p:bgRef>
    </p:bg>
    <p:spTree>
      <p:nvGrpSpPr>
        <p:cNvPr id="1" name=""/>
        <p:cNvGrpSpPr/>
        <p:nvPr/>
      </p:nvGrpSpPr>
      <p:grpSpPr>
        <a:xfrm>
          <a:off x="0" y="0"/>
          <a:ext cx="0" cy="0"/>
          <a:chOff x="0" y="0"/>
          <a:chExt cx="0" cy="0"/>
        </a:xfrm>
      </p:grpSpPr>
      <p:sp>
        <p:nvSpPr>
          <p:cNvPr id="3" name="내용 개체 틀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내용 개체 틀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날짜 개체 틀 4"/>
          <p:cNvSpPr>
            <a:spLocks noGrp="1"/>
          </p:cNvSpPr>
          <p:nvPr>
            <p:ph type="dt" sz="half" idx="10"/>
          </p:nvPr>
        </p:nvSpPr>
        <p:spPr/>
        <p:txBody>
          <a:bodyPr/>
          <a:lstStyle>
            <a:extLst/>
          </a:lstStyle>
          <a:p>
            <a:fld id="{D1A50234-AEC5-43E9-9229-603839705B66}" type="datetimeFigureOut">
              <a:rPr lang="ko-KR" altLang="en-US" smtClean="0"/>
              <a:pPr/>
              <a:t>2011-12-23</a:t>
            </a:fld>
            <a:endParaRPr lang="ko-KR" altLang="en-US"/>
          </a:p>
        </p:txBody>
      </p:sp>
      <p:sp>
        <p:nvSpPr>
          <p:cNvPr id="6" name="바닥글 개체 틀 5"/>
          <p:cNvSpPr>
            <a:spLocks noGrp="1"/>
          </p:cNvSpPr>
          <p:nvPr>
            <p:ph type="ftr" sz="quarter" idx="11"/>
          </p:nvPr>
        </p:nvSpPr>
        <p:spPr/>
        <p:txBody>
          <a:bodyPr/>
          <a:lstStyle>
            <a:extLst/>
          </a:lstStyle>
          <a:p>
            <a:endParaRPr lang="ko-KR" altLang="en-US"/>
          </a:p>
        </p:txBody>
      </p:sp>
      <p:sp>
        <p:nvSpPr>
          <p:cNvPr id="7" name="슬라이드 번호 개체 틀 6"/>
          <p:cNvSpPr>
            <a:spLocks noGrp="1"/>
          </p:cNvSpPr>
          <p:nvPr>
            <p:ph type="sldNum" sz="quarter" idx="12"/>
          </p:nvPr>
        </p:nvSpPr>
        <p:spPr/>
        <p:txBody>
          <a:bodyPr/>
          <a:lstStyle>
            <a:extLst/>
          </a:lstStyle>
          <a:p>
            <a:fld id="{A8E57D8A-996D-4D37-A598-2B3434C43EF7}" type="slidenum">
              <a:rPr lang="ko-KR" altLang="en-US" smtClean="0"/>
              <a:pPr/>
              <a:t>‹#›</a:t>
            </a:fld>
            <a:endParaRPr lang="ko-KR" altLang="en-US"/>
          </a:p>
        </p:txBody>
      </p:sp>
      <p:sp>
        <p:nvSpPr>
          <p:cNvPr id="8" name="제목 7"/>
          <p:cNvSpPr>
            <a:spLocks noGrp="1"/>
          </p:cNvSpPr>
          <p:nvPr>
            <p:ph type="title"/>
          </p:nvPr>
        </p:nvSpPr>
        <p:spPr/>
        <p:txBody>
          <a:bodyPr rtlCol="0"/>
          <a:lstStyle>
            <a:extLst/>
          </a:lstStyle>
          <a:p>
            <a:r>
              <a:rPr kumimoji="0" lang="ko-KR" altLang="en-US" smtClean="0"/>
              <a:t>마스터 제목 스타일 편집</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비교">
    <p:bg>
      <p:bgRef idx="1003">
        <a:schemeClr val="bg1"/>
      </p:bgRef>
    </p:bg>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8229600" cy="1143000"/>
          </a:xfrm>
        </p:spPr>
        <p:txBody>
          <a:bodyPr anchor="ctr"/>
          <a:lstStyle>
            <a:lvl1pPr>
              <a:defRPr/>
            </a:lvl1pPr>
            <a:extLst/>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ko-KR" altLang="en-US" smtClean="0"/>
              <a:t>마스터 텍스트 스타일을 편집합니다</a:t>
            </a:r>
          </a:p>
        </p:txBody>
      </p:sp>
      <p:sp>
        <p:nvSpPr>
          <p:cNvPr id="4" name="텍스트 개체 틀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ko-KR" altLang="en-US" smtClean="0"/>
              <a:t>마스터 텍스트 스타일을 편집합니다</a:t>
            </a:r>
          </a:p>
        </p:txBody>
      </p:sp>
      <p:sp>
        <p:nvSpPr>
          <p:cNvPr id="5" name="내용 개체 틀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6" name="내용 개체 틀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7" name="날짜 개체 틀 6"/>
          <p:cNvSpPr>
            <a:spLocks noGrp="1"/>
          </p:cNvSpPr>
          <p:nvPr>
            <p:ph type="dt" sz="half" idx="10"/>
          </p:nvPr>
        </p:nvSpPr>
        <p:spPr/>
        <p:txBody>
          <a:bodyPr/>
          <a:lstStyle>
            <a:extLst/>
          </a:lstStyle>
          <a:p>
            <a:fld id="{D1A50234-AEC5-43E9-9229-603839705B66}" type="datetimeFigureOut">
              <a:rPr lang="ko-KR" altLang="en-US" smtClean="0"/>
              <a:pPr/>
              <a:t>2011-12-23</a:t>
            </a:fld>
            <a:endParaRPr lang="ko-KR" altLang="en-US"/>
          </a:p>
        </p:txBody>
      </p:sp>
      <p:sp>
        <p:nvSpPr>
          <p:cNvPr id="8" name="바닥글 개체 틀 7"/>
          <p:cNvSpPr>
            <a:spLocks noGrp="1"/>
          </p:cNvSpPr>
          <p:nvPr>
            <p:ph type="ftr" sz="quarter" idx="11"/>
          </p:nvPr>
        </p:nvSpPr>
        <p:spPr/>
        <p:txBody>
          <a:bodyPr/>
          <a:lstStyle>
            <a:extLst/>
          </a:lstStyle>
          <a:p>
            <a:endParaRPr lang="ko-KR" altLang="en-US"/>
          </a:p>
        </p:txBody>
      </p:sp>
      <p:sp>
        <p:nvSpPr>
          <p:cNvPr id="9" name="슬라이드 번호 개체 틀 8"/>
          <p:cNvSpPr>
            <a:spLocks noGrp="1"/>
          </p:cNvSpPr>
          <p:nvPr>
            <p:ph type="sldNum" sz="quarter" idx="12"/>
          </p:nvPr>
        </p:nvSpPr>
        <p:spPr/>
        <p:txBody>
          <a:bodyPr/>
          <a:lstStyle>
            <a:extLst/>
          </a:lstStyle>
          <a:p>
            <a:fld id="{A8E57D8A-996D-4D37-A598-2B3434C43EF7}" type="slidenum">
              <a:rPr lang="ko-KR" altLang="en-US" smtClean="0"/>
              <a:pPr/>
              <a:t>‹#›</a:t>
            </a:fld>
            <a:endParaRPr lang="ko-K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bg>
      <p:bgRef idx="1002">
        <a:schemeClr val="bg1"/>
      </p:bgRef>
    </p:bg>
    <p:spTree>
      <p:nvGrpSpPr>
        <p:cNvPr id="1" name=""/>
        <p:cNvGrpSpPr/>
        <p:nvPr/>
      </p:nvGrpSpPr>
      <p:grpSpPr>
        <a:xfrm>
          <a:off x="0" y="0"/>
          <a:ext cx="0" cy="0"/>
          <a:chOff x="0" y="0"/>
          <a:chExt cx="0" cy="0"/>
        </a:xfrm>
      </p:grpSpPr>
      <p:sp>
        <p:nvSpPr>
          <p:cNvPr id="3" name="날짜 개체 틀 2"/>
          <p:cNvSpPr>
            <a:spLocks noGrp="1"/>
          </p:cNvSpPr>
          <p:nvPr>
            <p:ph type="dt" sz="half" idx="10"/>
          </p:nvPr>
        </p:nvSpPr>
        <p:spPr/>
        <p:txBody>
          <a:bodyPr/>
          <a:lstStyle>
            <a:extLst/>
          </a:lstStyle>
          <a:p>
            <a:fld id="{D1A50234-AEC5-43E9-9229-603839705B66}" type="datetimeFigureOut">
              <a:rPr lang="ko-KR" altLang="en-US" smtClean="0"/>
              <a:pPr/>
              <a:t>2011-12-23</a:t>
            </a:fld>
            <a:endParaRPr lang="ko-KR" altLang="en-US"/>
          </a:p>
        </p:txBody>
      </p:sp>
      <p:sp>
        <p:nvSpPr>
          <p:cNvPr id="4" name="바닥글 개체 틀 3"/>
          <p:cNvSpPr>
            <a:spLocks noGrp="1"/>
          </p:cNvSpPr>
          <p:nvPr>
            <p:ph type="ftr" sz="quarter" idx="11"/>
          </p:nvPr>
        </p:nvSpPr>
        <p:spPr/>
        <p:txBody>
          <a:bodyPr/>
          <a:lstStyle>
            <a:extLst/>
          </a:lstStyle>
          <a:p>
            <a:endParaRPr lang="ko-KR" altLang="en-US"/>
          </a:p>
        </p:txBody>
      </p:sp>
      <p:sp>
        <p:nvSpPr>
          <p:cNvPr id="5" name="슬라이드 번호 개체 틀 4"/>
          <p:cNvSpPr>
            <a:spLocks noGrp="1"/>
          </p:cNvSpPr>
          <p:nvPr>
            <p:ph type="sldNum" sz="quarter" idx="12"/>
          </p:nvPr>
        </p:nvSpPr>
        <p:spPr/>
        <p:txBody>
          <a:bodyPr/>
          <a:lstStyle>
            <a:extLst/>
          </a:lstStyle>
          <a:p>
            <a:fld id="{A8E57D8A-996D-4D37-A598-2B3434C43EF7}" type="slidenum">
              <a:rPr lang="ko-KR" altLang="en-US" smtClean="0"/>
              <a:pPr/>
              <a:t>‹#›</a:t>
            </a:fld>
            <a:endParaRPr lang="ko-KR" altLang="en-US"/>
          </a:p>
        </p:txBody>
      </p:sp>
      <p:sp>
        <p:nvSpPr>
          <p:cNvPr id="6" name="제목 5"/>
          <p:cNvSpPr>
            <a:spLocks noGrp="1"/>
          </p:cNvSpPr>
          <p:nvPr>
            <p:ph type="title"/>
          </p:nvPr>
        </p:nvSpPr>
        <p:spPr/>
        <p:txBody>
          <a:bodyPr rtlCol="0"/>
          <a:lstStyle>
            <a:extLst/>
          </a:lstStyle>
          <a:p>
            <a:r>
              <a:rPr kumimoji="0" lang="ko-KR" altLang="en-US" smtClean="0"/>
              <a:t>마스터 제목 스타일 편집</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extLst/>
          </a:lstStyle>
          <a:p>
            <a:fld id="{D1A50234-AEC5-43E9-9229-603839705B66}" type="datetimeFigureOut">
              <a:rPr lang="ko-KR" altLang="en-US" smtClean="0"/>
              <a:pPr/>
              <a:t>2011-12-23</a:t>
            </a:fld>
            <a:endParaRPr lang="ko-KR" altLang="en-US"/>
          </a:p>
        </p:txBody>
      </p:sp>
      <p:sp>
        <p:nvSpPr>
          <p:cNvPr id="3" name="바닥글 개체 틀 2"/>
          <p:cNvSpPr>
            <a:spLocks noGrp="1"/>
          </p:cNvSpPr>
          <p:nvPr>
            <p:ph type="ftr" sz="quarter" idx="11"/>
          </p:nvPr>
        </p:nvSpPr>
        <p:spPr/>
        <p:txBody>
          <a:bodyPr/>
          <a:lstStyle>
            <a:extLst/>
          </a:lstStyle>
          <a:p>
            <a:endParaRPr lang="ko-KR" altLang="en-US"/>
          </a:p>
        </p:txBody>
      </p:sp>
      <p:sp>
        <p:nvSpPr>
          <p:cNvPr id="4" name="슬라이드 번호 개체 틀 3"/>
          <p:cNvSpPr>
            <a:spLocks noGrp="1"/>
          </p:cNvSpPr>
          <p:nvPr>
            <p:ph type="sldNum" sz="quarter" idx="12"/>
          </p:nvPr>
        </p:nvSpPr>
        <p:spPr/>
        <p:txBody>
          <a:bodyPr/>
          <a:lstStyle>
            <a:extLst/>
          </a:lstStyle>
          <a:p>
            <a:fld id="{A8E57D8A-996D-4D37-A598-2B3434C43EF7}"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캡션 있는 콘텐츠">
    <p:bg>
      <p:bgRef idx="1003">
        <a:schemeClr val="bg1"/>
      </p:bgRef>
    </p:bg>
    <p:spTree>
      <p:nvGrpSpPr>
        <p:cNvPr id="1" name=""/>
        <p:cNvGrpSpPr/>
        <p:nvPr/>
      </p:nvGrpSpPr>
      <p:grpSpPr>
        <a:xfrm>
          <a:off x="0" y="0"/>
          <a:ext cx="0" cy="0"/>
          <a:chOff x="0" y="0"/>
          <a:chExt cx="0" cy="0"/>
        </a:xfrm>
      </p:grpSpPr>
      <p:sp>
        <p:nvSpPr>
          <p:cNvPr id="2" name="제목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ko-KR" altLang="en-US" smtClean="0"/>
              <a:t>마스터 제목 스타일 편집</a:t>
            </a:r>
            <a:endParaRPr kumimoji="0" lang="en-US"/>
          </a:p>
        </p:txBody>
      </p:sp>
      <p:sp>
        <p:nvSpPr>
          <p:cNvPr id="3" name="텍스트 개체 틀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ko-KR" altLang="en-US" smtClean="0"/>
              <a:t>마스터 텍스트 스타일을 편집합니다</a:t>
            </a:r>
          </a:p>
        </p:txBody>
      </p:sp>
      <p:sp>
        <p:nvSpPr>
          <p:cNvPr id="4" name="내용 개체 틀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날짜 개체 틀 4"/>
          <p:cNvSpPr>
            <a:spLocks noGrp="1"/>
          </p:cNvSpPr>
          <p:nvPr>
            <p:ph type="dt" sz="half" idx="10"/>
          </p:nvPr>
        </p:nvSpPr>
        <p:spPr>
          <a:xfrm>
            <a:off x="6727032" y="6407944"/>
            <a:ext cx="1920240" cy="365760"/>
          </a:xfrm>
        </p:spPr>
        <p:txBody>
          <a:bodyPr/>
          <a:lstStyle>
            <a:extLst/>
          </a:lstStyle>
          <a:p>
            <a:fld id="{D1A50234-AEC5-43E9-9229-603839705B66}" type="datetimeFigureOut">
              <a:rPr lang="ko-KR" altLang="en-US" smtClean="0"/>
              <a:pPr/>
              <a:t>2011-12-23</a:t>
            </a:fld>
            <a:endParaRPr lang="ko-KR" altLang="en-US"/>
          </a:p>
        </p:txBody>
      </p:sp>
      <p:sp>
        <p:nvSpPr>
          <p:cNvPr id="6" name="바닥글 개체 틀 5"/>
          <p:cNvSpPr>
            <a:spLocks noGrp="1"/>
          </p:cNvSpPr>
          <p:nvPr>
            <p:ph type="ftr" sz="quarter" idx="11"/>
          </p:nvPr>
        </p:nvSpPr>
        <p:spPr/>
        <p:txBody>
          <a:bodyPr/>
          <a:lstStyle>
            <a:extLst/>
          </a:lstStyle>
          <a:p>
            <a:endParaRPr lang="ko-KR" altLang="en-US"/>
          </a:p>
        </p:txBody>
      </p:sp>
      <p:sp>
        <p:nvSpPr>
          <p:cNvPr id="7" name="슬라이드 번호 개체 틀 6"/>
          <p:cNvSpPr>
            <a:spLocks noGrp="1"/>
          </p:cNvSpPr>
          <p:nvPr>
            <p:ph type="sldNum" sz="quarter" idx="12"/>
          </p:nvPr>
        </p:nvSpPr>
        <p:spPr/>
        <p:txBody>
          <a:bodyPr/>
          <a:lstStyle>
            <a:extLst/>
          </a:lstStyle>
          <a:p>
            <a:fld id="{A8E57D8A-996D-4D37-A598-2B3434C43EF7}" type="slidenum">
              <a:rPr lang="ko-KR" altLang="en-US" smtClean="0"/>
              <a:pPr/>
              <a:t>‹#›</a:t>
            </a:fld>
            <a:endParaRPr lang="ko-K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캡션 있는 그림">
    <p:bg>
      <p:bgRef idx="1002">
        <a:schemeClr val="bg1"/>
      </p:bgRef>
    </p:bg>
    <p:spTree>
      <p:nvGrpSpPr>
        <p:cNvPr id="1" name=""/>
        <p:cNvGrpSpPr/>
        <p:nvPr/>
      </p:nvGrpSpPr>
      <p:grpSpPr>
        <a:xfrm>
          <a:off x="0" y="0"/>
          <a:ext cx="0" cy="0"/>
          <a:chOff x="0" y="0"/>
          <a:chExt cx="0" cy="0"/>
        </a:xfrm>
      </p:grpSpPr>
      <p:sp>
        <p:nvSpPr>
          <p:cNvPr id="4" name="텍스트 개체 틀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ko-KR" altLang="en-US" smtClean="0"/>
              <a:t>마스터 텍스트 스타일을 편집합니다</a:t>
            </a:r>
          </a:p>
        </p:txBody>
      </p:sp>
      <p:sp>
        <p:nvSpPr>
          <p:cNvPr id="3" name="그림 개체 틀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ko-KR" altLang="en-US" smtClean="0"/>
              <a:t>그림을 추가하려면 아이콘을 클릭하십시오</a:t>
            </a:r>
            <a:endParaRPr kumimoji="0" lang="en-US" dirty="0"/>
          </a:p>
        </p:txBody>
      </p:sp>
      <p:sp>
        <p:nvSpPr>
          <p:cNvPr id="5" name="날짜 개체 틀 4"/>
          <p:cNvSpPr>
            <a:spLocks noGrp="1"/>
          </p:cNvSpPr>
          <p:nvPr>
            <p:ph type="dt" sz="half" idx="10"/>
          </p:nvPr>
        </p:nvSpPr>
        <p:spPr/>
        <p:txBody>
          <a:bodyPr/>
          <a:lstStyle>
            <a:lvl1pPr>
              <a:defRPr>
                <a:solidFill>
                  <a:schemeClr val="tx1"/>
                </a:solidFill>
              </a:defRPr>
            </a:lvl1pPr>
            <a:extLst/>
          </a:lstStyle>
          <a:p>
            <a:fld id="{D1A50234-AEC5-43E9-9229-603839705B66}" type="datetimeFigureOut">
              <a:rPr lang="ko-KR" altLang="en-US" smtClean="0"/>
              <a:pPr/>
              <a:t>2011-12-23</a:t>
            </a:fld>
            <a:endParaRPr lang="ko-KR" altLang="en-US"/>
          </a:p>
        </p:txBody>
      </p:sp>
      <p:sp>
        <p:nvSpPr>
          <p:cNvPr id="6" name="바닥글 개체 틀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ko-KR" altLang="en-US"/>
          </a:p>
        </p:txBody>
      </p:sp>
      <p:sp>
        <p:nvSpPr>
          <p:cNvPr id="7" name="슬라이드 번호 개체 틀 6"/>
          <p:cNvSpPr>
            <a:spLocks noGrp="1"/>
          </p:cNvSpPr>
          <p:nvPr>
            <p:ph type="sldNum" sz="quarter" idx="12"/>
          </p:nvPr>
        </p:nvSpPr>
        <p:spPr/>
        <p:txBody>
          <a:bodyPr/>
          <a:lstStyle>
            <a:lvl1pPr>
              <a:defRPr>
                <a:solidFill>
                  <a:schemeClr val="tx1"/>
                </a:solidFill>
              </a:defRPr>
            </a:lvl1pPr>
            <a:extLst/>
          </a:lstStyle>
          <a:p>
            <a:fld id="{A8E57D8A-996D-4D37-A598-2B3434C43EF7}" type="slidenum">
              <a:rPr lang="ko-KR" altLang="en-US" smtClean="0"/>
              <a:pPr/>
              <a:t>‹#›</a:t>
            </a:fld>
            <a:endParaRPr lang="ko-KR" altLang="en-US"/>
          </a:p>
        </p:txBody>
      </p:sp>
      <p:sp>
        <p:nvSpPr>
          <p:cNvPr id="2" name="제목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ko-KR" altLang="en-US" smtClean="0"/>
              <a:t>마스터 제목 스타일 편집</a:t>
            </a:r>
            <a:endParaRPr kumimoji="0" lang="en-US"/>
          </a:p>
        </p:txBody>
      </p:sp>
      <p:sp>
        <p:nvSpPr>
          <p:cNvPr id="8" name="자유형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자유형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직각 삼각형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직선 연결선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갈매기형 수장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갈매기형 수장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자유형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자유형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직각 삼각형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직선 연결선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제목 개체 틀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ko-KR" altLang="en-US" smtClean="0"/>
              <a:t>마스터 제목 스타일 편집</a:t>
            </a:r>
            <a:endParaRPr kumimoji="0" lang="en-US"/>
          </a:p>
        </p:txBody>
      </p:sp>
      <p:sp>
        <p:nvSpPr>
          <p:cNvPr id="30" name="텍스트 개체 틀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ko-KR" altLang="en-US" smtClean="0"/>
              <a:t>마스터 텍스트 스타일을 편집합니다</a:t>
            </a:r>
          </a:p>
          <a:p>
            <a:pPr lvl="1" eaLnBrk="1" latinLnBrk="0" hangingPunct="1"/>
            <a:r>
              <a:rPr kumimoji="0" lang="ko-KR" altLang="en-US" smtClean="0"/>
              <a:t>둘째 수준</a:t>
            </a:r>
          </a:p>
          <a:p>
            <a:pPr lvl="2" eaLnBrk="1" latinLnBrk="0" hangingPunct="1"/>
            <a:r>
              <a:rPr kumimoji="0" lang="ko-KR" altLang="en-US" smtClean="0"/>
              <a:t>셋째 수준</a:t>
            </a:r>
          </a:p>
          <a:p>
            <a:pPr lvl="3" eaLnBrk="1" latinLnBrk="0" hangingPunct="1"/>
            <a:r>
              <a:rPr kumimoji="0" lang="ko-KR" altLang="en-US" smtClean="0"/>
              <a:t>넷째 수준</a:t>
            </a:r>
          </a:p>
          <a:p>
            <a:pPr lvl="4" eaLnBrk="1" latinLnBrk="0" hangingPunct="1"/>
            <a:r>
              <a:rPr kumimoji="0" lang="ko-KR" altLang="en-US" smtClean="0"/>
              <a:t>다섯째 수준</a:t>
            </a:r>
            <a:endParaRPr kumimoji="0" lang="en-US"/>
          </a:p>
        </p:txBody>
      </p:sp>
      <p:sp>
        <p:nvSpPr>
          <p:cNvPr id="10" name="날짜 개체 틀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1A50234-AEC5-43E9-9229-603839705B66}" type="datetimeFigureOut">
              <a:rPr lang="ko-KR" altLang="en-US" smtClean="0"/>
              <a:pPr/>
              <a:t>2011-12-23</a:t>
            </a:fld>
            <a:endParaRPr lang="ko-KR" altLang="en-US"/>
          </a:p>
        </p:txBody>
      </p:sp>
      <p:sp>
        <p:nvSpPr>
          <p:cNvPr id="22" name="바닥글 개체 틀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ko-KR" altLang="en-US"/>
          </a:p>
        </p:txBody>
      </p:sp>
      <p:sp>
        <p:nvSpPr>
          <p:cNvPr id="18" name="슬라이드 번호 개체 틀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8E57D8A-996D-4D37-A598-2B3434C43EF7}"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1"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1"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1"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1"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1"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1"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1"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1"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1"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1"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1" hangingPunct="1">
        <a:defRPr kumimoji="0" kern="1200">
          <a:solidFill>
            <a:schemeClr val="tx1"/>
          </a:solidFill>
          <a:latin typeface="+mn-lt"/>
          <a:ea typeface="+mn-ea"/>
          <a:cs typeface="+mn-cs"/>
        </a:defRPr>
      </a:lvl1pPr>
      <a:lvl2pPr marL="457200" algn="l" rtl="0" eaLnBrk="1" latinLnBrk="1" hangingPunct="1">
        <a:defRPr kumimoji="0" kern="1200">
          <a:solidFill>
            <a:schemeClr val="tx1"/>
          </a:solidFill>
          <a:latin typeface="+mn-lt"/>
          <a:ea typeface="+mn-ea"/>
          <a:cs typeface="+mn-cs"/>
        </a:defRPr>
      </a:lvl2pPr>
      <a:lvl3pPr marL="914400" algn="l" rtl="0" eaLnBrk="1" latinLnBrk="1" hangingPunct="1">
        <a:defRPr kumimoji="0" kern="1200">
          <a:solidFill>
            <a:schemeClr val="tx1"/>
          </a:solidFill>
          <a:latin typeface="+mn-lt"/>
          <a:ea typeface="+mn-ea"/>
          <a:cs typeface="+mn-cs"/>
        </a:defRPr>
      </a:lvl3pPr>
      <a:lvl4pPr marL="1371600" algn="l" rtl="0" eaLnBrk="1" latinLnBrk="1" hangingPunct="1">
        <a:defRPr kumimoji="0" kern="1200">
          <a:solidFill>
            <a:schemeClr val="tx1"/>
          </a:solidFill>
          <a:latin typeface="+mn-lt"/>
          <a:ea typeface="+mn-ea"/>
          <a:cs typeface="+mn-cs"/>
        </a:defRPr>
      </a:lvl4pPr>
      <a:lvl5pPr marL="1828800" algn="l" rtl="0" eaLnBrk="1" latinLnBrk="1" hangingPunct="1">
        <a:defRPr kumimoji="0" kern="1200">
          <a:solidFill>
            <a:schemeClr val="tx1"/>
          </a:solidFill>
          <a:latin typeface="+mn-lt"/>
          <a:ea typeface="+mn-ea"/>
          <a:cs typeface="+mn-cs"/>
        </a:defRPr>
      </a:lvl5pPr>
      <a:lvl6pPr marL="2286000" algn="l" rtl="0" eaLnBrk="1" latinLnBrk="1" hangingPunct="1">
        <a:defRPr kumimoji="0" kern="1200">
          <a:solidFill>
            <a:schemeClr val="tx1"/>
          </a:solidFill>
          <a:latin typeface="+mn-lt"/>
          <a:ea typeface="+mn-ea"/>
          <a:cs typeface="+mn-cs"/>
        </a:defRPr>
      </a:lvl6pPr>
      <a:lvl7pPr marL="2743200" algn="l" rtl="0" eaLnBrk="1" latinLnBrk="1" hangingPunct="1">
        <a:defRPr kumimoji="0" kern="1200">
          <a:solidFill>
            <a:schemeClr val="tx1"/>
          </a:solidFill>
          <a:latin typeface="+mn-lt"/>
          <a:ea typeface="+mn-ea"/>
          <a:cs typeface="+mn-cs"/>
        </a:defRPr>
      </a:lvl7pPr>
      <a:lvl8pPr marL="3200400" algn="l" rtl="0" eaLnBrk="1" latinLnBrk="1" hangingPunct="1">
        <a:defRPr kumimoji="0" kern="1200">
          <a:solidFill>
            <a:schemeClr val="tx1"/>
          </a:solidFill>
          <a:latin typeface="+mn-lt"/>
          <a:ea typeface="+mn-ea"/>
          <a:cs typeface="+mn-cs"/>
        </a:defRPr>
      </a:lvl8pPr>
      <a:lvl9pPr marL="3657600" algn="l" rtl="0" eaLnBrk="1" latinLnBrk="1"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ko-KR" altLang="en-US" dirty="0" smtClean="0"/>
              <a:t>한미 </a:t>
            </a:r>
            <a:r>
              <a:rPr lang="en-US" altLang="ko-KR" dirty="0" smtClean="0"/>
              <a:t>FTA</a:t>
            </a:r>
            <a:r>
              <a:rPr lang="ko-KR" altLang="en-US" dirty="0" smtClean="0"/>
              <a:t>와 보건의료</a:t>
            </a:r>
            <a:endParaRPr lang="ko-KR" altLang="en-US" dirty="0"/>
          </a:p>
        </p:txBody>
      </p:sp>
      <p:sp>
        <p:nvSpPr>
          <p:cNvPr id="3" name="부제목 2"/>
          <p:cNvSpPr>
            <a:spLocks noGrp="1"/>
          </p:cNvSpPr>
          <p:nvPr>
            <p:ph type="subTitle" idx="1"/>
          </p:nvPr>
        </p:nvSpPr>
        <p:spPr/>
        <p:txBody>
          <a:bodyPr>
            <a:normAutofit/>
          </a:bodyPr>
          <a:lstStyle/>
          <a:p>
            <a:r>
              <a:rPr lang="en-US" altLang="ko-KR" dirty="0" smtClean="0"/>
              <a:t>2011. 12. 23</a:t>
            </a:r>
          </a:p>
          <a:p>
            <a:r>
              <a:rPr lang="ko-KR" altLang="en-US" dirty="0" smtClean="0"/>
              <a:t>보건의료단체연</a:t>
            </a:r>
            <a:r>
              <a:rPr lang="ko-KR" altLang="en-US" dirty="0"/>
              <a:t>합</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normAutofit fontScale="77500" lnSpcReduction="20000"/>
          </a:bodyPr>
          <a:lstStyle/>
          <a:p>
            <a:r>
              <a:rPr lang="en-US" dirty="0" smtClean="0"/>
              <a:t>Para I: A Para I filing for the launch of generic drug is made when the innovator has not made the required information in the Orange book. </a:t>
            </a:r>
          </a:p>
          <a:p>
            <a:r>
              <a:rPr lang="en-US" dirty="0" smtClean="0"/>
              <a:t>Para II: A Para II filing is made when the drug is already off patent. </a:t>
            </a:r>
          </a:p>
          <a:p>
            <a:r>
              <a:rPr lang="en-US" dirty="0" smtClean="0"/>
              <a:t>Para III: A Para III filing is made when the applicant does not have any plans to sell the generic drug until the original drug is off patent. </a:t>
            </a:r>
          </a:p>
          <a:p>
            <a:r>
              <a:rPr lang="en-US" dirty="0" smtClean="0"/>
              <a:t>Para IV: A Para IV filing for the launch of generic drug is made when the applicant believes its product or the use of its product does not infringe on the innovator's patents or where the applicant believes such patents are not valid or enforceable.</a:t>
            </a:r>
            <a:br>
              <a:rPr lang="en-US" dirty="0" smtClean="0"/>
            </a:br>
            <a:endParaRPr lang="en-US" dirty="0" smtClean="0"/>
          </a:p>
          <a:p>
            <a:r>
              <a:rPr lang="en-US" dirty="0" smtClean="0"/>
              <a:t>Article Source: http://EzineArticles.com/5398167</a:t>
            </a:r>
            <a:br>
              <a:rPr lang="en-US" dirty="0" smtClean="0"/>
            </a:br>
            <a:endParaRPr lang="en-US" dirty="0" smtClean="0"/>
          </a:p>
          <a:p>
            <a:endParaRPr lang="ko-KR" altLang="en-US" dirty="0"/>
          </a:p>
        </p:txBody>
      </p:sp>
      <p:sp>
        <p:nvSpPr>
          <p:cNvPr id="3" name="제목 2"/>
          <p:cNvSpPr>
            <a:spLocks noGrp="1"/>
          </p:cNvSpPr>
          <p:nvPr>
            <p:ph type="title"/>
          </p:nvPr>
        </p:nvSpPr>
        <p:spPr/>
        <p:txBody>
          <a:bodyPr/>
          <a:lstStyle/>
          <a:p>
            <a:r>
              <a:rPr lang="en-US" altLang="ko-KR" dirty="0" smtClean="0"/>
              <a:t>ANDA type</a:t>
            </a:r>
            <a:endParaRPr lang="ko-KR"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normAutofit/>
          </a:bodyPr>
          <a:lstStyle/>
          <a:p>
            <a:r>
              <a:rPr lang="en-US" altLang="ko-KR" dirty="0" smtClean="0"/>
              <a:t>AUSFTA 2</a:t>
            </a:r>
            <a:r>
              <a:rPr lang="ko-KR" altLang="en-US" dirty="0" smtClean="0"/>
              <a:t>장 </a:t>
            </a:r>
            <a:r>
              <a:rPr lang="en-US" altLang="ko-KR" dirty="0" smtClean="0"/>
              <a:t>Products</a:t>
            </a:r>
            <a:r>
              <a:rPr lang="ko-KR" altLang="en-US" dirty="0" smtClean="0"/>
              <a:t> </a:t>
            </a:r>
            <a:r>
              <a:rPr lang="en-US" altLang="ko-KR" dirty="0" smtClean="0"/>
              <a:t>annex-C</a:t>
            </a:r>
          </a:p>
          <a:p>
            <a:r>
              <a:rPr lang="en-US" altLang="ko-KR" dirty="0" smtClean="0"/>
              <a:t>2005</a:t>
            </a:r>
            <a:r>
              <a:rPr lang="ko-KR" altLang="en-US" dirty="0" smtClean="0"/>
              <a:t>년 발효</a:t>
            </a:r>
            <a:r>
              <a:rPr lang="en-US" altLang="ko-KR" dirty="0" smtClean="0"/>
              <a:t>-&gt;2008</a:t>
            </a:r>
            <a:r>
              <a:rPr lang="ko-KR" altLang="en-US" dirty="0" smtClean="0"/>
              <a:t>년 </a:t>
            </a:r>
            <a:r>
              <a:rPr lang="en-US" altLang="ko-KR" dirty="0" smtClean="0"/>
              <a:t>PBS </a:t>
            </a:r>
            <a:r>
              <a:rPr lang="ko-KR" altLang="en-US" dirty="0" smtClean="0"/>
              <a:t>제도변화</a:t>
            </a:r>
            <a:endParaRPr lang="en-US" altLang="ko-KR" dirty="0" smtClean="0"/>
          </a:p>
          <a:p>
            <a:pPr lvl="1"/>
            <a:r>
              <a:rPr lang="en-US" altLang="ko-KR" dirty="0" smtClean="0"/>
              <a:t>F1/F2 bifurcation</a:t>
            </a:r>
          </a:p>
          <a:p>
            <a:pPr lvl="1"/>
            <a:r>
              <a:rPr lang="en-US" altLang="ko-KR" dirty="0" smtClean="0"/>
              <a:t>F1</a:t>
            </a:r>
            <a:r>
              <a:rPr lang="ko-KR" altLang="en-US" dirty="0" smtClean="0"/>
              <a:t>에</a:t>
            </a:r>
            <a:r>
              <a:rPr lang="en-US" altLang="ko-KR" dirty="0" smtClean="0"/>
              <a:t> </a:t>
            </a:r>
            <a:r>
              <a:rPr lang="ko-KR" altLang="en-US" dirty="0" smtClean="0"/>
              <a:t>속하는 특허의약품에 대한 과거 의약품과의 경제성 비교 평가를 하지 않음</a:t>
            </a:r>
            <a:endParaRPr lang="en-US" altLang="ko-KR" dirty="0" smtClean="0"/>
          </a:p>
          <a:p>
            <a:pPr lvl="1"/>
            <a:r>
              <a:rPr lang="ko-KR" altLang="en-US" dirty="0" smtClean="0"/>
              <a:t>미</a:t>
            </a:r>
            <a:r>
              <a:rPr lang="en-US" altLang="ko-KR" dirty="0" smtClean="0"/>
              <a:t>-</a:t>
            </a:r>
            <a:r>
              <a:rPr lang="ko-KR" altLang="en-US" dirty="0" smtClean="0"/>
              <a:t>호주 의약품 </a:t>
            </a:r>
            <a:r>
              <a:rPr lang="en-US" altLang="ko-KR" dirty="0" smtClean="0"/>
              <a:t>working group (AUSFTA </a:t>
            </a:r>
            <a:r>
              <a:rPr lang="ko-KR" altLang="en-US" dirty="0" smtClean="0"/>
              <a:t>규정</a:t>
            </a:r>
            <a:r>
              <a:rPr lang="en-US" altLang="ko-KR" dirty="0" smtClean="0"/>
              <a:t>)</a:t>
            </a:r>
            <a:r>
              <a:rPr lang="ko-KR" altLang="en-US" dirty="0" smtClean="0"/>
              <a:t>의 작업</a:t>
            </a:r>
            <a:endParaRPr lang="en-US" altLang="ko-KR" dirty="0" smtClean="0"/>
          </a:p>
          <a:p>
            <a:r>
              <a:rPr lang="ko-KR" altLang="en-US" dirty="0" smtClean="0"/>
              <a:t>미</a:t>
            </a:r>
            <a:r>
              <a:rPr lang="en-US" altLang="ko-KR" dirty="0" smtClean="0"/>
              <a:t>-</a:t>
            </a:r>
            <a:r>
              <a:rPr lang="ko-KR" altLang="en-US" dirty="0" smtClean="0"/>
              <a:t>요르단 </a:t>
            </a:r>
            <a:r>
              <a:rPr lang="en-US" altLang="ko-KR" dirty="0" smtClean="0"/>
              <a:t>FTA</a:t>
            </a:r>
          </a:p>
          <a:p>
            <a:pPr lvl="1"/>
            <a:r>
              <a:rPr lang="ko-KR" altLang="en-US" dirty="0" err="1" smtClean="0"/>
              <a:t>체결이후</a:t>
            </a:r>
            <a:r>
              <a:rPr lang="en-US" altLang="ko-KR" dirty="0" smtClean="0"/>
              <a:t> 20% </a:t>
            </a:r>
            <a:r>
              <a:rPr lang="ko-KR" altLang="en-US" dirty="0" err="1" smtClean="0"/>
              <a:t>약가</a:t>
            </a:r>
            <a:r>
              <a:rPr lang="ko-KR" altLang="en-US" dirty="0" smtClean="0"/>
              <a:t> 상승</a:t>
            </a:r>
            <a:endParaRPr lang="en-US" altLang="ko-KR" dirty="0" smtClean="0"/>
          </a:p>
          <a:p>
            <a:r>
              <a:rPr lang="ko-KR" altLang="en-US" dirty="0" smtClean="0"/>
              <a:t>미</a:t>
            </a:r>
            <a:r>
              <a:rPr lang="en-US" altLang="ko-KR" dirty="0" smtClean="0"/>
              <a:t>- </a:t>
            </a:r>
            <a:r>
              <a:rPr lang="ko-KR" altLang="en-US" dirty="0" smtClean="0"/>
              <a:t>페루 </a:t>
            </a:r>
            <a:r>
              <a:rPr lang="en-US" altLang="ko-KR" dirty="0" smtClean="0"/>
              <a:t>FTA</a:t>
            </a:r>
          </a:p>
          <a:p>
            <a:pPr lvl="1"/>
            <a:r>
              <a:rPr lang="ko-KR" altLang="en-US" dirty="0" smtClean="0"/>
              <a:t>페루 </a:t>
            </a:r>
            <a:r>
              <a:rPr lang="ko-KR" altLang="en-US" dirty="0" err="1" smtClean="0"/>
              <a:t>보건성</a:t>
            </a:r>
            <a:r>
              <a:rPr lang="ko-KR" altLang="en-US" dirty="0" smtClean="0"/>
              <a:t> 발효</a:t>
            </a:r>
            <a:r>
              <a:rPr lang="en-US" altLang="ko-KR" dirty="0" smtClean="0"/>
              <a:t> 10</a:t>
            </a:r>
            <a:r>
              <a:rPr lang="ko-KR" altLang="en-US" dirty="0" smtClean="0"/>
              <a:t>년 후 약 </a:t>
            </a:r>
            <a:r>
              <a:rPr lang="en-US" altLang="ko-KR" dirty="0" smtClean="0"/>
              <a:t>100% </a:t>
            </a:r>
            <a:r>
              <a:rPr lang="ko-KR" altLang="en-US" dirty="0" err="1" smtClean="0"/>
              <a:t>약가</a:t>
            </a:r>
            <a:r>
              <a:rPr lang="ko-KR" altLang="en-US" dirty="0" smtClean="0"/>
              <a:t> 인상요인</a:t>
            </a:r>
            <a:endParaRPr lang="en-US" altLang="ko-KR" dirty="0" smtClean="0"/>
          </a:p>
          <a:p>
            <a:pPr lvl="2"/>
            <a:endParaRPr lang="en-US" altLang="ko-KR" dirty="0" smtClean="0"/>
          </a:p>
          <a:p>
            <a:endParaRPr lang="en-US" altLang="ko-KR" dirty="0" smtClean="0"/>
          </a:p>
          <a:p>
            <a:endParaRPr lang="ko-KR" altLang="en-US" dirty="0"/>
          </a:p>
        </p:txBody>
      </p:sp>
      <p:sp>
        <p:nvSpPr>
          <p:cNvPr id="3" name="제목 2"/>
          <p:cNvSpPr>
            <a:spLocks noGrp="1"/>
          </p:cNvSpPr>
          <p:nvPr>
            <p:ph type="title"/>
          </p:nvPr>
        </p:nvSpPr>
        <p:spPr/>
        <p:txBody>
          <a:bodyPr/>
          <a:lstStyle/>
          <a:p>
            <a:r>
              <a:rPr lang="ko-KR" altLang="en-US" dirty="0" smtClean="0"/>
              <a:t>오스트레일리아</a:t>
            </a:r>
            <a:r>
              <a:rPr lang="en-US" altLang="ko-KR" dirty="0" smtClean="0"/>
              <a:t>, </a:t>
            </a:r>
            <a:r>
              <a:rPr lang="ko-KR" altLang="en-US" dirty="0" smtClean="0"/>
              <a:t>요르단 등</a:t>
            </a:r>
            <a:endParaRPr lang="ko-KR"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normAutofit/>
          </a:bodyPr>
          <a:lstStyle/>
          <a:p>
            <a:r>
              <a:rPr lang="ko-KR" altLang="en-US" dirty="0" smtClean="0"/>
              <a:t>미</a:t>
            </a:r>
            <a:r>
              <a:rPr lang="en-US" altLang="ko-KR" dirty="0" smtClean="0"/>
              <a:t>-</a:t>
            </a:r>
            <a:r>
              <a:rPr lang="ko-KR" altLang="en-US" dirty="0" smtClean="0"/>
              <a:t>호주 </a:t>
            </a:r>
            <a:r>
              <a:rPr lang="en-US" altLang="ko-KR" dirty="0" smtClean="0"/>
              <a:t>FTA </a:t>
            </a:r>
            <a:r>
              <a:rPr lang="ko-KR" altLang="en-US" dirty="0" smtClean="0"/>
              <a:t>이후</a:t>
            </a:r>
            <a:r>
              <a:rPr lang="en-US" altLang="ko-KR" dirty="0" smtClean="0"/>
              <a:t> </a:t>
            </a:r>
            <a:r>
              <a:rPr lang="ko-KR" altLang="en-US" dirty="0" err="1" smtClean="0"/>
              <a:t>약가변화</a:t>
            </a:r>
            <a:r>
              <a:rPr lang="ko-KR" altLang="en-US" dirty="0" smtClean="0"/>
              <a:t> </a:t>
            </a:r>
            <a:r>
              <a:rPr lang="en-US" altLang="ko-KR" dirty="0" smtClean="0"/>
              <a:t>(1)</a:t>
            </a:r>
            <a:endParaRPr lang="ko-KR" alt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357290" y="1285860"/>
            <a:ext cx="6000792" cy="535785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smtClean="0"/>
              <a:t>미</a:t>
            </a:r>
            <a:r>
              <a:rPr lang="en-US" altLang="ko-KR" dirty="0" smtClean="0"/>
              <a:t>-</a:t>
            </a:r>
            <a:r>
              <a:rPr lang="ko-KR" altLang="en-US" dirty="0" smtClean="0"/>
              <a:t>호주 </a:t>
            </a:r>
            <a:r>
              <a:rPr lang="en-US" altLang="ko-KR" dirty="0" smtClean="0"/>
              <a:t>FTA </a:t>
            </a:r>
            <a:r>
              <a:rPr lang="ko-KR" altLang="en-US" dirty="0" smtClean="0"/>
              <a:t>이후</a:t>
            </a:r>
            <a:r>
              <a:rPr lang="en-US" altLang="ko-KR" dirty="0" smtClean="0"/>
              <a:t> </a:t>
            </a:r>
            <a:r>
              <a:rPr lang="ko-KR" altLang="en-US" dirty="0" err="1" smtClean="0"/>
              <a:t>약가변화</a:t>
            </a:r>
            <a:r>
              <a:rPr lang="ko-KR" altLang="en-US" dirty="0" smtClean="0"/>
              <a:t> </a:t>
            </a:r>
            <a:r>
              <a:rPr lang="en-US" altLang="ko-KR" dirty="0" smtClean="0"/>
              <a:t>(2)</a:t>
            </a:r>
            <a:endParaRPr lang="ko-KR" alt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457200" y="1559547"/>
            <a:ext cx="8229600" cy="4369144"/>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smtClean="0"/>
              <a:t>미</a:t>
            </a:r>
            <a:r>
              <a:rPr lang="en-US" altLang="ko-KR" dirty="0" smtClean="0"/>
              <a:t>-</a:t>
            </a:r>
            <a:r>
              <a:rPr lang="ko-KR" altLang="en-US" dirty="0" smtClean="0"/>
              <a:t>호주 </a:t>
            </a:r>
            <a:r>
              <a:rPr lang="en-US" altLang="ko-KR" dirty="0" smtClean="0"/>
              <a:t>FTA </a:t>
            </a:r>
            <a:r>
              <a:rPr lang="ko-KR" altLang="en-US" dirty="0" smtClean="0"/>
              <a:t>이후</a:t>
            </a:r>
            <a:r>
              <a:rPr lang="en-US" altLang="ko-KR" dirty="0" smtClean="0"/>
              <a:t> </a:t>
            </a:r>
            <a:r>
              <a:rPr lang="ko-KR" altLang="en-US" dirty="0" err="1" smtClean="0"/>
              <a:t>약가변화</a:t>
            </a:r>
            <a:r>
              <a:rPr lang="ko-KR" altLang="en-US" dirty="0" smtClean="0"/>
              <a:t> </a:t>
            </a:r>
            <a:r>
              <a:rPr lang="en-US" altLang="ko-KR" dirty="0" smtClean="0"/>
              <a:t>(3)</a:t>
            </a:r>
            <a:endParaRPr lang="ko-KR" alt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457200" y="1510793"/>
            <a:ext cx="8229600" cy="4466651"/>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smtClean="0"/>
              <a:t>미국의 요구 </a:t>
            </a:r>
            <a:r>
              <a:rPr lang="en-US" altLang="ko-KR" dirty="0" smtClean="0"/>
              <a:t>(1)</a:t>
            </a:r>
            <a:endParaRPr lang="ko-KR" altLang="en-US" dirty="0"/>
          </a:p>
        </p:txBody>
      </p:sp>
      <p:pic>
        <p:nvPicPr>
          <p:cNvPr id="17410" name="Picture 2"/>
          <p:cNvPicPr>
            <a:picLocks noGrp="1" noChangeAspect="1" noChangeArrowheads="1"/>
          </p:cNvPicPr>
          <p:nvPr>
            <p:ph idx="1"/>
          </p:nvPr>
        </p:nvPicPr>
        <p:blipFill>
          <a:blip r:embed="rId2" cstate="print"/>
          <a:srcRect/>
          <a:stretch>
            <a:fillRect/>
          </a:stretch>
        </p:blipFill>
        <p:spPr bwMode="auto">
          <a:xfrm>
            <a:off x="642910" y="1481138"/>
            <a:ext cx="7929618" cy="5162572"/>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smtClean="0"/>
              <a:t>미국의 요구 </a:t>
            </a:r>
            <a:r>
              <a:rPr lang="en-US" altLang="ko-KR" dirty="0" smtClean="0"/>
              <a:t>(2)</a:t>
            </a:r>
            <a:endParaRPr lang="ko-KR" altLang="en-US" dirty="0"/>
          </a:p>
        </p:txBody>
      </p:sp>
      <p:pic>
        <p:nvPicPr>
          <p:cNvPr id="18434" name="Picture 2"/>
          <p:cNvPicPr>
            <a:picLocks noGrp="1" noChangeAspect="1" noChangeArrowheads="1"/>
          </p:cNvPicPr>
          <p:nvPr>
            <p:ph idx="1"/>
          </p:nvPr>
        </p:nvPicPr>
        <p:blipFill>
          <a:blip r:embed="rId2" cstate="print"/>
          <a:srcRect/>
          <a:stretch>
            <a:fillRect/>
          </a:stretch>
        </p:blipFill>
        <p:spPr bwMode="auto">
          <a:xfrm>
            <a:off x="571472" y="1285860"/>
            <a:ext cx="7929617" cy="5429288"/>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normAutofit fontScale="90000"/>
          </a:bodyPr>
          <a:lstStyle/>
          <a:p>
            <a:r>
              <a:rPr lang="ko-KR" altLang="en-US" dirty="0" smtClean="0"/>
              <a:t>한미</a:t>
            </a:r>
            <a:r>
              <a:rPr lang="en-US" altLang="ko-KR" dirty="0" smtClean="0"/>
              <a:t>FTA </a:t>
            </a:r>
            <a:r>
              <a:rPr lang="ko-KR" altLang="en-US" dirty="0" smtClean="0"/>
              <a:t>보건의료서비스</a:t>
            </a:r>
            <a:r>
              <a:rPr lang="en-US" altLang="ko-KR" dirty="0" smtClean="0"/>
              <a:t> </a:t>
            </a:r>
            <a:r>
              <a:rPr lang="ko-KR" altLang="en-US" dirty="0" smtClean="0"/>
              <a:t>미래유보</a:t>
            </a:r>
            <a:endParaRPr lang="ko-KR" altLang="en-US"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522455" y="1481138"/>
            <a:ext cx="8099090" cy="4525962"/>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normAutofit fontScale="90000"/>
          </a:bodyPr>
          <a:lstStyle/>
          <a:p>
            <a:r>
              <a:rPr lang="ko-KR" altLang="en-US" dirty="0" smtClean="0"/>
              <a:t>한미</a:t>
            </a:r>
            <a:r>
              <a:rPr lang="en-US" altLang="ko-KR" dirty="0" smtClean="0"/>
              <a:t>FTA </a:t>
            </a:r>
            <a:r>
              <a:rPr lang="ko-KR" altLang="en-US" dirty="0" smtClean="0"/>
              <a:t>보건의료서비스</a:t>
            </a:r>
            <a:r>
              <a:rPr lang="en-US" altLang="ko-KR" dirty="0" smtClean="0"/>
              <a:t> </a:t>
            </a:r>
            <a:r>
              <a:rPr lang="ko-KR" altLang="en-US" dirty="0" smtClean="0"/>
              <a:t>미래유보</a:t>
            </a:r>
            <a:r>
              <a:rPr lang="en-US" altLang="ko-KR" dirty="0" smtClean="0"/>
              <a:t>(2)</a:t>
            </a:r>
            <a:endParaRPr lang="ko-KR" altLang="en-US"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457200" y="1690182"/>
            <a:ext cx="8229600" cy="4107873"/>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dirty="0" smtClean="0"/>
              <a:t>“</a:t>
            </a:r>
            <a:r>
              <a:rPr lang="ko-KR" altLang="en-US" dirty="0" smtClean="0"/>
              <a:t>관련대우</a:t>
            </a:r>
            <a:r>
              <a:rPr lang="en-US" altLang="ko-KR" dirty="0" smtClean="0"/>
              <a:t>”</a:t>
            </a:r>
            <a:r>
              <a:rPr lang="ko-KR" altLang="en-US" dirty="0" smtClean="0"/>
              <a:t>에서 </a:t>
            </a:r>
            <a:r>
              <a:rPr lang="en-US" altLang="ko-KR" dirty="0" smtClean="0"/>
              <a:t>“</a:t>
            </a:r>
            <a:r>
              <a:rPr lang="ko-KR" altLang="en-US" dirty="0" smtClean="0"/>
              <a:t>최소기준 대우</a:t>
            </a:r>
            <a:r>
              <a:rPr lang="en-US" altLang="ko-KR" dirty="0" smtClean="0"/>
              <a:t>”</a:t>
            </a:r>
            <a:r>
              <a:rPr lang="ko-KR" altLang="en-US" dirty="0" smtClean="0"/>
              <a:t>와 </a:t>
            </a:r>
            <a:r>
              <a:rPr lang="en-US" altLang="ko-KR" dirty="0" smtClean="0"/>
              <a:t>“</a:t>
            </a:r>
            <a:r>
              <a:rPr lang="ko-KR" altLang="en-US" dirty="0" smtClean="0"/>
              <a:t>수용 보상</a:t>
            </a:r>
            <a:r>
              <a:rPr lang="en-US" altLang="ko-KR" dirty="0" smtClean="0"/>
              <a:t>”</a:t>
            </a:r>
            <a:r>
              <a:rPr lang="ko-KR" altLang="en-US" dirty="0" smtClean="0"/>
              <a:t>이 없음</a:t>
            </a:r>
            <a:endParaRPr lang="en-US" altLang="ko-KR" dirty="0" smtClean="0"/>
          </a:p>
          <a:p>
            <a:pPr lvl="1"/>
            <a:r>
              <a:rPr lang="ko-KR" altLang="en-US" dirty="0" smtClean="0"/>
              <a:t>미래유보 </a:t>
            </a:r>
            <a:r>
              <a:rPr lang="en-US" altLang="ko-KR" dirty="0" smtClean="0"/>
              <a:t>44</a:t>
            </a:r>
            <a:r>
              <a:rPr lang="ko-KR" altLang="en-US" dirty="0" smtClean="0"/>
              <a:t>개 조항 전체가 예외임</a:t>
            </a:r>
            <a:endParaRPr lang="en-US" altLang="ko-KR" dirty="0" smtClean="0"/>
          </a:p>
          <a:p>
            <a:pPr lvl="1"/>
            <a:r>
              <a:rPr lang="en-US" altLang="ko-KR" dirty="0" smtClean="0"/>
              <a:t>ISD </a:t>
            </a:r>
            <a:r>
              <a:rPr lang="ko-KR" altLang="en-US" dirty="0" smtClean="0"/>
              <a:t>중</a:t>
            </a:r>
            <a:r>
              <a:rPr lang="en-US" altLang="ko-KR" dirty="0" smtClean="0"/>
              <a:t> “</a:t>
            </a:r>
            <a:r>
              <a:rPr lang="ko-KR" altLang="en-US" dirty="0" smtClean="0"/>
              <a:t>최소기준 대우</a:t>
            </a:r>
            <a:r>
              <a:rPr lang="en-US" altLang="ko-KR" dirty="0" smtClean="0"/>
              <a:t>”</a:t>
            </a:r>
            <a:r>
              <a:rPr lang="ko-KR" altLang="en-US" dirty="0" smtClean="0"/>
              <a:t>를 이유로 한 중재회부가 </a:t>
            </a:r>
            <a:r>
              <a:rPr lang="en-US" altLang="ko-KR" dirty="0" smtClean="0"/>
              <a:t>80%</a:t>
            </a:r>
          </a:p>
          <a:p>
            <a:r>
              <a:rPr lang="ko-KR" altLang="en-US" dirty="0" smtClean="0"/>
              <a:t>경제자유구역 및 제주특별자치도 법에 의한 의료기관</a:t>
            </a:r>
            <a:r>
              <a:rPr lang="en-US" altLang="ko-KR" dirty="0" smtClean="0"/>
              <a:t>, </a:t>
            </a:r>
            <a:r>
              <a:rPr lang="ko-KR" altLang="en-US" dirty="0" smtClean="0"/>
              <a:t>약국 등 예외</a:t>
            </a:r>
            <a:r>
              <a:rPr lang="en-US" altLang="ko-KR" dirty="0" smtClean="0"/>
              <a:t>. </a:t>
            </a:r>
            <a:r>
              <a:rPr lang="ko-KR" altLang="en-US" dirty="0" err="1" smtClean="0"/>
              <a:t>래칫조항</a:t>
            </a:r>
            <a:r>
              <a:rPr lang="ko-KR" altLang="en-US" dirty="0" smtClean="0"/>
              <a:t> 적용 </a:t>
            </a:r>
            <a:endParaRPr lang="ko-KR" altLang="en-US" dirty="0"/>
          </a:p>
        </p:txBody>
      </p:sp>
      <p:sp>
        <p:nvSpPr>
          <p:cNvPr id="3" name="제목 2"/>
          <p:cNvSpPr>
            <a:spLocks noGrp="1"/>
          </p:cNvSpPr>
          <p:nvPr>
            <p:ph type="title"/>
          </p:nvPr>
        </p:nvSpPr>
        <p:spPr/>
        <p:txBody>
          <a:bodyPr>
            <a:normAutofit/>
          </a:bodyPr>
          <a:lstStyle/>
          <a:p>
            <a:r>
              <a:rPr lang="ko-KR" altLang="en-US" dirty="0" smtClean="0"/>
              <a:t>보건의료서비스</a:t>
            </a:r>
            <a:r>
              <a:rPr lang="en-US" altLang="ko-KR" dirty="0" smtClean="0"/>
              <a:t> </a:t>
            </a:r>
            <a:r>
              <a:rPr lang="ko-KR" altLang="en-US" dirty="0" smtClean="0"/>
              <a:t>미래유보 단서</a:t>
            </a:r>
            <a:endParaRPr lang="ko-KR"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normAutofit/>
          </a:bodyPr>
          <a:lstStyle/>
          <a:p>
            <a:r>
              <a:rPr lang="en-US" altLang="ko-KR" dirty="0" smtClean="0"/>
              <a:t>OECD 11</a:t>
            </a:r>
            <a:r>
              <a:rPr lang="ko-KR" altLang="en-US" dirty="0" smtClean="0"/>
              <a:t>개 부국들의 의약품 가격통제정책 제거할 경우 의약품 예산 </a:t>
            </a:r>
            <a:r>
              <a:rPr lang="en-US" altLang="ko-KR" dirty="0" smtClean="0"/>
              <a:t>25~38% </a:t>
            </a:r>
            <a:r>
              <a:rPr lang="ko-KR" altLang="en-US" dirty="0" smtClean="0"/>
              <a:t>증가</a:t>
            </a:r>
            <a:endParaRPr lang="en-US" altLang="ko-KR" dirty="0" smtClean="0"/>
          </a:p>
          <a:p>
            <a:r>
              <a:rPr lang="ko-KR" altLang="en-US" dirty="0" smtClean="0"/>
              <a:t>전세계 의약품 시장의 </a:t>
            </a:r>
            <a:r>
              <a:rPr lang="en-US" altLang="ko-KR" dirty="0" smtClean="0"/>
              <a:t>77%</a:t>
            </a:r>
          </a:p>
          <a:p>
            <a:r>
              <a:rPr lang="en-US" altLang="ko-KR" dirty="0" smtClean="0"/>
              <a:t>2003</a:t>
            </a:r>
            <a:r>
              <a:rPr lang="ko-KR" altLang="en-US" dirty="0" smtClean="0"/>
              <a:t>년 기준으로 </a:t>
            </a:r>
            <a:r>
              <a:rPr lang="en-US" altLang="ko-KR" dirty="0" smtClean="0"/>
              <a:t>176</a:t>
            </a:r>
            <a:r>
              <a:rPr lang="ko-KR" altLang="en-US" dirty="0" smtClean="0"/>
              <a:t>억</a:t>
            </a:r>
            <a:r>
              <a:rPr lang="en-US" altLang="ko-KR" dirty="0" smtClean="0"/>
              <a:t>~267</a:t>
            </a:r>
            <a:r>
              <a:rPr lang="ko-KR" altLang="en-US" dirty="0" smtClean="0"/>
              <a:t>억 달러 증가</a:t>
            </a:r>
            <a:endParaRPr lang="en-US" altLang="ko-KR" dirty="0" smtClean="0"/>
          </a:p>
          <a:p>
            <a:r>
              <a:rPr lang="ko-KR" altLang="en-US" dirty="0" smtClean="0"/>
              <a:t>미국은 </a:t>
            </a:r>
            <a:r>
              <a:rPr lang="en-US" altLang="ko-KR" dirty="0" smtClean="0"/>
              <a:t>Pfizer, Merck, Abbott </a:t>
            </a:r>
            <a:r>
              <a:rPr lang="ko-KR" altLang="en-US" dirty="0" smtClean="0"/>
              <a:t>등 </a:t>
            </a:r>
            <a:r>
              <a:rPr lang="en-US" altLang="ko-KR" dirty="0" smtClean="0"/>
              <a:t>1</a:t>
            </a:r>
            <a:r>
              <a:rPr lang="ko-KR" altLang="en-US" dirty="0" smtClean="0"/>
              <a:t>위 </a:t>
            </a:r>
            <a:r>
              <a:rPr lang="ko-KR" altLang="en-US" dirty="0" err="1" smtClean="0"/>
              <a:t>부터의</a:t>
            </a:r>
            <a:r>
              <a:rPr lang="ko-KR" altLang="en-US" dirty="0" smtClean="0"/>
              <a:t> 다국적 제약사 보유국이자 최대 의약품 시장</a:t>
            </a:r>
            <a:endParaRPr lang="en-US" altLang="ko-KR" dirty="0" smtClean="0"/>
          </a:p>
          <a:p>
            <a:r>
              <a:rPr lang="ko-KR" altLang="en-US" dirty="0" smtClean="0"/>
              <a:t>미 </a:t>
            </a:r>
            <a:r>
              <a:rPr lang="ko-KR" altLang="en-US" dirty="0" err="1" smtClean="0"/>
              <a:t>상무성</a:t>
            </a:r>
            <a:r>
              <a:rPr lang="ko-KR" altLang="en-US" dirty="0" smtClean="0"/>
              <a:t> </a:t>
            </a:r>
            <a:r>
              <a:rPr lang="en-US" altLang="ko-KR" dirty="0" smtClean="0"/>
              <a:t>“</a:t>
            </a:r>
            <a:r>
              <a:rPr lang="en-US" dirty="0" smtClean="0"/>
              <a:t>Pharmaceutical Price Controls in OECD Countries, Implications for U.S. Consumers, Pricing, Research and Development, and Innovation. </a:t>
            </a:r>
            <a:r>
              <a:rPr lang="en-US" dirty="0" err="1" smtClean="0"/>
              <a:t>Tion</a:t>
            </a:r>
            <a:r>
              <a:rPr lang="en-US" dirty="0" smtClean="0"/>
              <a:t>” 2004.12</a:t>
            </a:r>
            <a:r>
              <a:rPr lang="ko-KR" altLang="en-US" dirty="0" smtClean="0"/>
              <a:t> </a:t>
            </a:r>
            <a:endParaRPr lang="ko-KR" altLang="en-US" dirty="0"/>
          </a:p>
        </p:txBody>
      </p:sp>
      <p:sp>
        <p:nvSpPr>
          <p:cNvPr id="2" name="제목 1"/>
          <p:cNvSpPr>
            <a:spLocks noGrp="1"/>
          </p:cNvSpPr>
          <p:nvPr>
            <p:ph type="title"/>
          </p:nvPr>
        </p:nvSpPr>
        <p:spPr/>
        <p:txBody>
          <a:bodyPr>
            <a:normAutofit/>
          </a:bodyPr>
          <a:lstStyle/>
          <a:p>
            <a:r>
              <a:rPr lang="ko-KR" altLang="en-US" dirty="0" smtClean="0"/>
              <a:t>의약품 가격 통제정책 무력화</a:t>
            </a:r>
            <a:endParaRPr lang="ko-KR"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endParaRPr lang="ko-KR" altLang="en-US"/>
          </a:p>
        </p:txBody>
      </p:sp>
      <p:pic>
        <p:nvPicPr>
          <p:cNvPr id="11266" name="Picture 2"/>
          <p:cNvPicPr>
            <a:picLocks noGrp="1" noChangeAspect="1" noChangeArrowheads="1"/>
          </p:cNvPicPr>
          <p:nvPr>
            <p:ph idx="1"/>
          </p:nvPr>
        </p:nvPicPr>
        <p:blipFill>
          <a:blip r:embed="rId2" cstate="print"/>
          <a:srcRect/>
          <a:stretch>
            <a:fillRect/>
          </a:stretch>
        </p:blipFill>
        <p:spPr bwMode="auto">
          <a:xfrm>
            <a:off x="500034" y="1142984"/>
            <a:ext cx="8229600" cy="464347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endParaRPr lang="ko-KR" altLang="en-US" dirty="0"/>
          </a:p>
        </p:txBody>
      </p:sp>
      <p:pic>
        <p:nvPicPr>
          <p:cNvPr id="5" name="Picture 2"/>
          <p:cNvPicPr>
            <a:picLocks noGrp="1" noChangeAspect="1" noChangeArrowheads="1"/>
          </p:cNvPicPr>
          <p:nvPr>
            <p:ph idx="1"/>
          </p:nvPr>
        </p:nvPicPr>
        <p:blipFill>
          <a:blip r:embed="rId2" cstate="print"/>
          <a:srcRect/>
          <a:stretch>
            <a:fillRect/>
          </a:stretch>
        </p:blipFill>
        <p:spPr bwMode="auto">
          <a:xfrm>
            <a:off x="357158" y="928670"/>
            <a:ext cx="8229600" cy="920338"/>
          </a:xfrm>
          <a:prstGeom prst="rect">
            <a:avLst/>
          </a:prstGeom>
          <a:noFill/>
          <a:ln w="9525">
            <a:noFill/>
            <a:miter lim="800000"/>
            <a:headEnd/>
            <a:tailEnd/>
          </a:ln>
          <a:effectLst/>
        </p:spPr>
      </p:pic>
      <p:pic>
        <p:nvPicPr>
          <p:cNvPr id="12292" name="Picture 4"/>
          <p:cNvPicPr>
            <a:picLocks noChangeAspect="1" noChangeArrowheads="1"/>
          </p:cNvPicPr>
          <p:nvPr/>
        </p:nvPicPr>
        <p:blipFill>
          <a:blip r:embed="rId3" cstate="print"/>
          <a:srcRect/>
          <a:stretch>
            <a:fillRect/>
          </a:stretch>
        </p:blipFill>
        <p:spPr bwMode="auto">
          <a:xfrm>
            <a:off x="500034" y="2143116"/>
            <a:ext cx="8143932" cy="3186498"/>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smtClean="0"/>
              <a:t>한미 </a:t>
            </a:r>
            <a:r>
              <a:rPr lang="en-US" altLang="ko-KR" dirty="0" smtClean="0"/>
              <a:t>FTA </a:t>
            </a:r>
            <a:r>
              <a:rPr lang="ko-KR" altLang="en-US" dirty="0" smtClean="0"/>
              <a:t>금융서비스</a:t>
            </a:r>
            <a:endParaRPr lang="ko-KR" altLang="en-US" dirty="0"/>
          </a:p>
        </p:txBody>
      </p:sp>
      <p:pic>
        <p:nvPicPr>
          <p:cNvPr id="13314" name="Picture 2"/>
          <p:cNvPicPr>
            <a:picLocks noGrp="1" noChangeAspect="1" noChangeArrowheads="1"/>
          </p:cNvPicPr>
          <p:nvPr>
            <p:ph idx="1"/>
          </p:nvPr>
        </p:nvPicPr>
        <p:blipFill>
          <a:blip r:embed="rId2" cstate="print"/>
          <a:srcRect/>
          <a:stretch>
            <a:fillRect/>
          </a:stretch>
        </p:blipFill>
        <p:spPr bwMode="auto">
          <a:xfrm>
            <a:off x="357158" y="1500174"/>
            <a:ext cx="8229600" cy="3283927"/>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cstate="print"/>
          <a:srcRect/>
          <a:stretch>
            <a:fillRect/>
          </a:stretch>
        </p:blipFill>
        <p:spPr bwMode="auto">
          <a:xfrm>
            <a:off x="357158" y="4714884"/>
            <a:ext cx="2571768" cy="35719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endParaRPr lang="ko-KR" altLang="en-US" dirty="0"/>
          </a:p>
        </p:txBody>
      </p:sp>
      <p:pic>
        <p:nvPicPr>
          <p:cNvPr id="14338" name="Picture 2"/>
          <p:cNvPicPr>
            <a:picLocks noGrp="1" noChangeAspect="1" noChangeArrowheads="1"/>
          </p:cNvPicPr>
          <p:nvPr>
            <p:ph idx="1"/>
          </p:nvPr>
        </p:nvPicPr>
        <p:blipFill>
          <a:blip r:embed="rId2" cstate="print"/>
          <a:srcRect/>
          <a:stretch>
            <a:fillRect/>
          </a:stretch>
        </p:blipFill>
        <p:spPr bwMode="auto">
          <a:xfrm>
            <a:off x="500034" y="1515268"/>
            <a:ext cx="8215370" cy="4985565"/>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cstate="print"/>
          <a:srcRect/>
          <a:stretch>
            <a:fillRect/>
          </a:stretch>
        </p:blipFill>
        <p:spPr bwMode="auto">
          <a:xfrm>
            <a:off x="642910" y="142852"/>
            <a:ext cx="7072362" cy="1419225"/>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en-US" altLang="ko-KR" dirty="0" smtClean="0"/>
              <a:t>“</a:t>
            </a:r>
            <a:r>
              <a:rPr lang="ko-KR" altLang="en-US" dirty="0" smtClean="0"/>
              <a:t>건강보험은 예외</a:t>
            </a:r>
            <a:r>
              <a:rPr lang="en-US" altLang="ko-KR" dirty="0" smtClean="0"/>
              <a:t>”?</a:t>
            </a:r>
            <a:endParaRPr lang="ko-KR" altLang="en-US" dirty="0"/>
          </a:p>
        </p:txBody>
      </p:sp>
      <p:pic>
        <p:nvPicPr>
          <p:cNvPr id="15362" name="Picture 2"/>
          <p:cNvPicPr>
            <a:picLocks noGrp="1" noChangeAspect="1" noChangeArrowheads="1"/>
          </p:cNvPicPr>
          <p:nvPr>
            <p:ph idx="1"/>
          </p:nvPr>
        </p:nvPicPr>
        <p:blipFill>
          <a:blip r:embed="rId2" cstate="print"/>
          <a:srcRect/>
          <a:stretch>
            <a:fillRect/>
          </a:stretch>
        </p:blipFill>
        <p:spPr bwMode="auto">
          <a:xfrm>
            <a:off x="571472" y="1571612"/>
            <a:ext cx="8143932" cy="4143404"/>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smtClean="0"/>
              <a:t>민영의료보험상품 규제 가능</a:t>
            </a:r>
            <a:r>
              <a:rPr lang="en-US" altLang="ko-KR" dirty="0" smtClean="0"/>
              <a:t>?</a:t>
            </a:r>
            <a:endParaRPr lang="ko-KR" altLang="en-US" dirty="0"/>
          </a:p>
        </p:txBody>
      </p:sp>
      <p:pic>
        <p:nvPicPr>
          <p:cNvPr id="16386" name="Picture 2"/>
          <p:cNvPicPr>
            <a:picLocks noGrp="1" noChangeAspect="1" noChangeArrowheads="1"/>
          </p:cNvPicPr>
          <p:nvPr>
            <p:ph idx="1"/>
          </p:nvPr>
        </p:nvPicPr>
        <p:blipFill>
          <a:blip r:embed="rId2" cstate="print"/>
          <a:srcRect/>
          <a:stretch>
            <a:fillRect/>
          </a:stretch>
        </p:blipFill>
        <p:spPr bwMode="auto">
          <a:xfrm>
            <a:off x="457200" y="1672573"/>
            <a:ext cx="8229600" cy="4143091"/>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a:xfrm>
            <a:off x="611560" y="1556792"/>
            <a:ext cx="8229600" cy="4525963"/>
          </a:xfrm>
        </p:spPr>
        <p:txBody>
          <a:bodyPr/>
          <a:lstStyle/>
          <a:p>
            <a:r>
              <a:rPr lang="ko-KR" altLang="en-US" dirty="0" smtClean="0"/>
              <a:t>보건의료제도와</a:t>
            </a:r>
            <a:r>
              <a:rPr lang="en-US" altLang="ko-KR" dirty="0" smtClean="0"/>
              <a:t> </a:t>
            </a:r>
            <a:r>
              <a:rPr lang="ko-KR" altLang="en-US" dirty="0" smtClean="0"/>
              <a:t>건강보험은 예외가 아님</a:t>
            </a:r>
            <a:endParaRPr lang="en-US" altLang="ko-KR" dirty="0" smtClean="0"/>
          </a:p>
          <a:p>
            <a:r>
              <a:rPr lang="ko-KR" altLang="en-US" dirty="0" smtClean="0"/>
              <a:t>제약회사 </a:t>
            </a:r>
            <a:endParaRPr lang="en-US" altLang="ko-KR" dirty="0" smtClean="0"/>
          </a:p>
          <a:p>
            <a:pPr lvl="1"/>
            <a:r>
              <a:rPr lang="ko-KR" altLang="en-US" dirty="0" err="1" smtClean="0"/>
              <a:t>약가통제정책</a:t>
            </a:r>
            <a:r>
              <a:rPr lang="ko-KR" altLang="en-US" dirty="0" smtClean="0"/>
              <a:t> 무력화</a:t>
            </a:r>
            <a:endParaRPr lang="en-US" altLang="ko-KR" dirty="0" smtClean="0"/>
          </a:p>
          <a:p>
            <a:pPr lvl="1"/>
            <a:r>
              <a:rPr lang="ko-KR" altLang="en-US" dirty="0" smtClean="0"/>
              <a:t>허가</a:t>
            </a:r>
            <a:r>
              <a:rPr lang="en-US" altLang="ko-KR" dirty="0" smtClean="0"/>
              <a:t>-</a:t>
            </a:r>
            <a:r>
              <a:rPr lang="ko-KR" altLang="en-US" dirty="0" smtClean="0"/>
              <a:t>특허연계 등 지재권 강화</a:t>
            </a:r>
            <a:endParaRPr lang="en-US" altLang="ko-KR" dirty="0" smtClean="0"/>
          </a:p>
          <a:p>
            <a:r>
              <a:rPr lang="ko-KR" altLang="en-US" dirty="0" smtClean="0"/>
              <a:t>병원</a:t>
            </a:r>
            <a:endParaRPr lang="en-US" altLang="ko-KR" dirty="0" smtClean="0"/>
          </a:p>
          <a:p>
            <a:pPr lvl="1"/>
            <a:r>
              <a:rPr lang="ko-KR" altLang="en-US" dirty="0" smtClean="0"/>
              <a:t>경제자유구역 등의 영리병원 영구허용</a:t>
            </a:r>
            <a:endParaRPr lang="en-US" altLang="ko-KR" dirty="0" smtClean="0"/>
          </a:p>
          <a:p>
            <a:r>
              <a:rPr lang="ko-KR" altLang="en-US" dirty="0" smtClean="0"/>
              <a:t>민영보험회사</a:t>
            </a:r>
            <a:endParaRPr lang="en-US" altLang="ko-KR" dirty="0" smtClean="0"/>
          </a:p>
          <a:p>
            <a:pPr lvl="1"/>
            <a:r>
              <a:rPr lang="ko-KR" altLang="en-US" dirty="0" smtClean="0"/>
              <a:t>신상품 규제</a:t>
            </a:r>
            <a:r>
              <a:rPr lang="en-US" altLang="ko-KR" dirty="0" smtClean="0"/>
              <a:t>, </a:t>
            </a:r>
            <a:r>
              <a:rPr lang="ko-KR" altLang="en-US" dirty="0" smtClean="0"/>
              <a:t>새로운 규제 불가능</a:t>
            </a:r>
            <a:endParaRPr lang="en-US" altLang="ko-KR" dirty="0" smtClean="0"/>
          </a:p>
          <a:p>
            <a:pPr lvl="1"/>
            <a:r>
              <a:rPr lang="ko-KR" altLang="en-US" dirty="0" smtClean="0"/>
              <a:t>건강보험과 민영보험 </a:t>
            </a:r>
            <a:r>
              <a:rPr lang="ko-KR" altLang="en-US" dirty="0" err="1" smtClean="0"/>
              <a:t>경쟁시</a:t>
            </a:r>
            <a:r>
              <a:rPr lang="ko-KR" altLang="en-US" dirty="0" smtClean="0"/>
              <a:t> 투자</a:t>
            </a:r>
            <a:r>
              <a:rPr lang="en-US" altLang="ko-KR" dirty="0" smtClean="0"/>
              <a:t>(</a:t>
            </a:r>
            <a:r>
              <a:rPr lang="ko-KR" altLang="en-US" dirty="0" smtClean="0"/>
              <a:t>수용</a:t>
            </a:r>
            <a:r>
              <a:rPr lang="en-US" altLang="ko-KR" dirty="0" smtClean="0"/>
              <a:t> </a:t>
            </a:r>
            <a:r>
              <a:rPr lang="ko-KR" altLang="en-US" dirty="0" smtClean="0"/>
              <a:t>보상</a:t>
            </a:r>
            <a:r>
              <a:rPr lang="en-US" altLang="ko-KR" dirty="0" smtClean="0"/>
              <a:t>) </a:t>
            </a:r>
            <a:r>
              <a:rPr lang="ko-KR" altLang="en-US" dirty="0" smtClean="0"/>
              <a:t>규정 적용</a:t>
            </a:r>
            <a:endParaRPr lang="en-US" altLang="ko-KR" dirty="0" smtClean="0"/>
          </a:p>
          <a:p>
            <a:r>
              <a:rPr lang="ko-KR" altLang="en-US" dirty="0" smtClean="0"/>
              <a:t>의료기기</a:t>
            </a:r>
            <a:endParaRPr lang="en-US" altLang="ko-KR" dirty="0" smtClean="0"/>
          </a:p>
          <a:p>
            <a:endParaRPr lang="en-US" altLang="ko-KR" dirty="0" smtClean="0"/>
          </a:p>
          <a:p>
            <a:endParaRPr lang="en-US" altLang="ko-KR" dirty="0" smtClean="0"/>
          </a:p>
          <a:p>
            <a:endParaRPr lang="en-US" altLang="ko-KR" dirty="0" smtClean="0"/>
          </a:p>
          <a:p>
            <a:endParaRPr lang="en-US" altLang="ko-KR" dirty="0" smtClean="0"/>
          </a:p>
          <a:p>
            <a:endParaRPr lang="en-US" altLang="ko-KR" dirty="0" smtClean="0"/>
          </a:p>
          <a:p>
            <a:pPr lvl="1"/>
            <a:endParaRPr lang="ko-KR" altLang="en-US" dirty="0"/>
          </a:p>
        </p:txBody>
      </p:sp>
      <p:sp>
        <p:nvSpPr>
          <p:cNvPr id="3" name="제목 2"/>
          <p:cNvSpPr>
            <a:spLocks noGrp="1"/>
          </p:cNvSpPr>
          <p:nvPr>
            <p:ph type="title"/>
          </p:nvPr>
        </p:nvSpPr>
        <p:spPr/>
        <p:txBody>
          <a:bodyPr/>
          <a:lstStyle/>
          <a:p>
            <a:r>
              <a:rPr lang="ko-KR" altLang="en-US" dirty="0" smtClean="0"/>
              <a:t>한국의 보건의료와 </a:t>
            </a:r>
            <a:r>
              <a:rPr lang="en-US" altLang="ko-KR" dirty="0" smtClean="0"/>
              <a:t>FTA</a:t>
            </a:r>
            <a:r>
              <a:rPr lang="ko-KR" altLang="en-US" dirty="0" smtClean="0"/>
              <a:t> </a:t>
            </a:r>
            <a:endParaRPr lang="ko-KR"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smtClean="0"/>
              <a:t>한미 </a:t>
            </a:r>
            <a:r>
              <a:rPr lang="en-US" altLang="ko-KR" dirty="0" smtClean="0"/>
              <a:t>FTA 5.2</a:t>
            </a:r>
            <a:endParaRPr lang="ko-KR" alt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428596" y="1500174"/>
            <a:ext cx="8229600" cy="2204591"/>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1000100" y="3929066"/>
            <a:ext cx="7572428" cy="214314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normAutofit fontScale="90000"/>
          </a:bodyPr>
          <a:lstStyle/>
          <a:p>
            <a:r>
              <a:rPr lang="ko-KR" altLang="en-US" dirty="0" smtClean="0"/>
              <a:t>특허의약품 의약품 예산증가 추산</a:t>
            </a:r>
            <a:r>
              <a:rPr lang="en-US" altLang="ko-KR" dirty="0" smtClean="0"/>
              <a:t>(1)</a:t>
            </a:r>
            <a:endParaRPr lang="ko-KR" alt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28597" y="1643050"/>
            <a:ext cx="8215370" cy="4786346"/>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normAutofit fontScale="90000"/>
          </a:bodyPr>
          <a:lstStyle/>
          <a:p>
            <a:r>
              <a:rPr lang="ko-KR" altLang="en-US" dirty="0" smtClean="0"/>
              <a:t>특허의약품 의약품 예산증가 추산</a:t>
            </a:r>
            <a:r>
              <a:rPr lang="en-US" altLang="ko-KR" dirty="0" smtClean="0"/>
              <a:t>(2)</a:t>
            </a:r>
            <a:endParaRPr lang="ko-KR" alt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571472" y="1571612"/>
            <a:ext cx="7786742" cy="4857784"/>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b="1" dirty="0" err="1" smtClean="0"/>
              <a:t>PhRMA</a:t>
            </a:r>
            <a:r>
              <a:rPr lang="ko-KR" altLang="en-US" b="1" dirty="0" smtClean="0"/>
              <a:t> 회장인 </a:t>
            </a:r>
            <a:r>
              <a:rPr lang="en-US" altLang="ko-KR" b="1" dirty="0" smtClean="0"/>
              <a:t>John J. </a:t>
            </a:r>
            <a:r>
              <a:rPr lang="en-US" altLang="ko-KR" b="1" dirty="0" err="1" smtClean="0"/>
              <a:t>Castellani</a:t>
            </a:r>
            <a:r>
              <a:rPr lang="ko-KR" altLang="en-US" b="1" dirty="0" smtClean="0"/>
              <a:t> </a:t>
            </a:r>
            <a:r>
              <a:rPr lang="en-US" altLang="ko-KR" b="1" dirty="0" smtClean="0"/>
              <a:t>.</a:t>
            </a:r>
            <a:r>
              <a:rPr lang="ko-KR" altLang="en-US" b="1" dirty="0" smtClean="0"/>
              <a:t> </a:t>
            </a:r>
            <a:r>
              <a:rPr lang="en-US" altLang="ko-KR" b="1" dirty="0" smtClean="0"/>
              <a:t>&lt;The Hill&gt;</a:t>
            </a:r>
            <a:r>
              <a:rPr lang="ko-KR" altLang="en-US" b="1" dirty="0" smtClean="0"/>
              <a:t>지 기고</a:t>
            </a:r>
            <a:r>
              <a:rPr lang="en-US" altLang="ko-KR" b="1" dirty="0" smtClean="0"/>
              <a:t>. “</a:t>
            </a:r>
            <a:r>
              <a:rPr lang="ko-KR" altLang="en-US" b="1" dirty="0" smtClean="0"/>
              <a:t>한미</a:t>
            </a:r>
            <a:r>
              <a:rPr lang="en-US" altLang="ko-KR" b="1" dirty="0" smtClean="0"/>
              <a:t>FTA</a:t>
            </a:r>
            <a:r>
              <a:rPr lang="ko-KR" altLang="en-US" b="1" dirty="0" smtClean="0"/>
              <a:t>야말로 미 제약회사의 이익을 최대로 보장했기에 모든 </a:t>
            </a:r>
            <a:r>
              <a:rPr lang="en-US" altLang="ko-KR" b="1" dirty="0" smtClean="0"/>
              <a:t>21</a:t>
            </a:r>
            <a:r>
              <a:rPr lang="ko-KR" altLang="en-US" b="1" dirty="0" smtClean="0"/>
              <a:t>세기 무역협정의 모범</a:t>
            </a:r>
            <a:r>
              <a:rPr lang="en-US" altLang="ko-KR" b="1" dirty="0" smtClean="0"/>
              <a:t>”</a:t>
            </a:r>
          </a:p>
          <a:p>
            <a:r>
              <a:rPr lang="ko-KR" altLang="en-US" b="1" dirty="0" smtClean="0"/>
              <a:t>최초로 별도의 장으로 구성</a:t>
            </a:r>
            <a:endParaRPr lang="en-US" altLang="ko-KR" b="1" dirty="0" smtClean="0"/>
          </a:p>
          <a:p>
            <a:r>
              <a:rPr lang="ko-KR" altLang="en-US" b="1" dirty="0" smtClean="0"/>
              <a:t>최초로 </a:t>
            </a:r>
            <a:r>
              <a:rPr lang="ko-KR" altLang="en-US" b="1" dirty="0" err="1" smtClean="0"/>
              <a:t>혁신성</a:t>
            </a:r>
            <a:r>
              <a:rPr lang="en-US" altLang="ko-KR" b="1" dirty="0" smtClean="0"/>
              <a:t>=</a:t>
            </a:r>
            <a:r>
              <a:rPr lang="ko-KR" altLang="en-US" b="1" dirty="0" smtClean="0"/>
              <a:t>모든 특허의약품</a:t>
            </a:r>
            <a:endParaRPr lang="en-US" altLang="ko-KR" b="1" dirty="0" smtClean="0"/>
          </a:p>
          <a:p>
            <a:r>
              <a:rPr lang="ko-KR" altLang="en-US" b="1" dirty="0" smtClean="0"/>
              <a:t>최초의</a:t>
            </a:r>
            <a:r>
              <a:rPr lang="en-US" altLang="ko-KR" b="1" dirty="0" smtClean="0"/>
              <a:t> </a:t>
            </a:r>
            <a:r>
              <a:rPr lang="ko-KR" altLang="en-US" b="1" dirty="0" smtClean="0"/>
              <a:t>독립적 검토 </a:t>
            </a:r>
            <a:r>
              <a:rPr lang="en-US" altLang="ko-KR" b="1" dirty="0" smtClean="0"/>
              <a:t>“</a:t>
            </a:r>
            <a:r>
              <a:rPr lang="ko-KR" altLang="en-US" b="1" dirty="0" smtClean="0"/>
              <a:t>기구</a:t>
            </a:r>
            <a:r>
              <a:rPr lang="en-US" altLang="ko-KR" b="1" dirty="0" smtClean="0"/>
              <a:t>” </a:t>
            </a:r>
            <a:r>
              <a:rPr lang="ko-KR" altLang="en-US" b="1" dirty="0" smtClean="0"/>
              <a:t>포함</a:t>
            </a:r>
            <a:endParaRPr lang="en-US" altLang="ko-KR" b="1" dirty="0" smtClean="0"/>
          </a:p>
          <a:p>
            <a:r>
              <a:rPr lang="ko-KR" altLang="en-US" b="1" dirty="0" smtClean="0"/>
              <a:t>최초로 의료기기 포함</a:t>
            </a:r>
            <a:endParaRPr lang="en-US" altLang="ko-KR" b="1" dirty="0" smtClean="0"/>
          </a:p>
          <a:p>
            <a:r>
              <a:rPr lang="ko-KR" altLang="en-US" dirty="0" err="1" smtClean="0"/>
              <a:t>약가통제정책의</a:t>
            </a:r>
            <a:r>
              <a:rPr lang="ko-KR" altLang="en-US" dirty="0" smtClean="0"/>
              <a:t> 무력화</a:t>
            </a:r>
            <a:endParaRPr lang="ko-KR" altLang="en-US" dirty="0"/>
          </a:p>
        </p:txBody>
      </p:sp>
      <p:sp>
        <p:nvSpPr>
          <p:cNvPr id="3" name="제목 2"/>
          <p:cNvSpPr>
            <a:spLocks noGrp="1"/>
          </p:cNvSpPr>
          <p:nvPr>
            <p:ph type="title"/>
          </p:nvPr>
        </p:nvSpPr>
        <p:spPr/>
        <p:txBody>
          <a:bodyPr/>
          <a:lstStyle/>
          <a:p>
            <a:r>
              <a:rPr lang="ko-KR" altLang="en-US" dirty="0" smtClean="0"/>
              <a:t>한미 </a:t>
            </a:r>
            <a:r>
              <a:rPr lang="en-US" altLang="ko-KR" dirty="0" smtClean="0"/>
              <a:t>FTA</a:t>
            </a:r>
            <a:r>
              <a:rPr lang="ko-KR" altLang="en-US" dirty="0" smtClean="0"/>
              <a:t>는</a:t>
            </a:r>
            <a:r>
              <a:rPr lang="en-US" altLang="ko-KR" dirty="0" smtClean="0"/>
              <a:t> </a:t>
            </a:r>
            <a:r>
              <a:rPr lang="ko-KR" altLang="en-US" dirty="0" smtClean="0"/>
              <a:t>전세계 </a:t>
            </a:r>
            <a:r>
              <a:rPr lang="en-US" altLang="ko-KR" dirty="0" smtClean="0"/>
              <a:t>FTA </a:t>
            </a:r>
            <a:r>
              <a:rPr lang="ko-KR" altLang="en-US" dirty="0" smtClean="0"/>
              <a:t>교본</a:t>
            </a:r>
            <a:endParaRPr lang="ko-KR"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smtClean="0"/>
              <a:t>한미 </a:t>
            </a:r>
            <a:r>
              <a:rPr lang="en-US" altLang="ko-KR" dirty="0" smtClean="0"/>
              <a:t>FTA 5</a:t>
            </a:r>
            <a:r>
              <a:rPr lang="ko-KR" altLang="en-US" dirty="0" smtClean="0"/>
              <a:t>장 부속서한</a:t>
            </a:r>
            <a:endParaRPr lang="ko-KR" altLang="en-US"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357158" y="1428736"/>
            <a:ext cx="8229600" cy="3071659"/>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cstate="print"/>
          <a:srcRect/>
          <a:stretch>
            <a:fillRect/>
          </a:stretch>
        </p:blipFill>
        <p:spPr bwMode="auto">
          <a:xfrm>
            <a:off x="785786" y="4786322"/>
            <a:ext cx="7786742" cy="1214446"/>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ko-KR" altLang="en-US" dirty="0" smtClean="0"/>
              <a:t>허가</a:t>
            </a:r>
            <a:r>
              <a:rPr lang="en-US" altLang="ko-KR" dirty="0" smtClean="0"/>
              <a:t>-</a:t>
            </a:r>
            <a:r>
              <a:rPr lang="ko-KR" altLang="en-US" dirty="0" smtClean="0"/>
              <a:t>특허연계</a:t>
            </a:r>
            <a:endParaRPr lang="en-US" altLang="ko-KR" dirty="0" smtClean="0"/>
          </a:p>
          <a:p>
            <a:pPr lvl="1"/>
            <a:r>
              <a:rPr lang="ko-KR" altLang="en-US" dirty="0" smtClean="0"/>
              <a:t>미국과 </a:t>
            </a:r>
            <a:r>
              <a:rPr lang="en-US" altLang="ko-KR" dirty="0" smtClean="0"/>
              <a:t>FTA</a:t>
            </a:r>
            <a:r>
              <a:rPr lang="ko-KR" altLang="en-US" dirty="0" smtClean="0"/>
              <a:t>를</a:t>
            </a:r>
            <a:r>
              <a:rPr lang="en-US" altLang="ko-KR" dirty="0" smtClean="0"/>
              <a:t> </a:t>
            </a:r>
            <a:r>
              <a:rPr lang="ko-KR" altLang="en-US" dirty="0" smtClean="0"/>
              <a:t>맺은 국가에만 존재</a:t>
            </a:r>
            <a:endParaRPr lang="en-US" altLang="ko-KR" dirty="0" smtClean="0"/>
          </a:p>
          <a:p>
            <a:pPr lvl="1"/>
            <a:r>
              <a:rPr lang="en-US" altLang="ko-KR" dirty="0" smtClean="0"/>
              <a:t>2007</a:t>
            </a:r>
            <a:r>
              <a:rPr lang="ko-KR" altLang="en-US" dirty="0" smtClean="0"/>
              <a:t>년 </a:t>
            </a:r>
            <a:r>
              <a:rPr lang="ko-KR" altLang="en-US" dirty="0" err="1" smtClean="0"/>
              <a:t>신통상정책</a:t>
            </a:r>
            <a:r>
              <a:rPr lang="ko-KR" altLang="en-US" dirty="0" smtClean="0"/>
              <a:t> 합의 후 파나마</a:t>
            </a:r>
            <a:r>
              <a:rPr lang="en-US" altLang="ko-KR" dirty="0" smtClean="0"/>
              <a:t>, </a:t>
            </a:r>
            <a:r>
              <a:rPr lang="ko-KR" altLang="en-US" dirty="0" smtClean="0"/>
              <a:t>콜롬비아 등에서는 집행조항이 임의규정 </a:t>
            </a:r>
            <a:r>
              <a:rPr lang="en-US" altLang="ko-KR" dirty="0" smtClean="0"/>
              <a:t>(may)</a:t>
            </a:r>
            <a:r>
              <a:rPr lang="ko-KR" altLang="en-US" dirty="0" smtClean="0"/>
              <a:t>으로</a:t>
            </a:r>
            <a:r>
              <a:rPr lang="en-US" altLang="ko-KR" dirty="0" smtClean="0"/>
              <a:t>.</a:t>
            </a:r>
          </a:p>
          <a:p>
            <a:pPr lvl="1"/>
            <a:r>
              <a:rPr lang="ko-KR" altLang="en-US" dirty="0" smtClean="0"/>
              <a:t>한국은 집행조항 </a:t>
            </a:r>
            <a:r>
              <a:rPr lang="en-US" altLang="ko-KR" dirty="0" smtClean="0"/>
              <a:t>3</a:t>
            </a:r>
            <a:r>
              <a:rPr lang="ko-KR" altLang="en-US" dirty="0" smtClean="0"/>
              <a:t>년 유예</a:t>
            </a:r>
            <a:endParaRPr lang="en-US" altLang="ko-KR" dirty="0" smtClean="0"/>
          </a:p>
          <a:p>
            <a:r>
              <a:rPr lang="ko-KR" altLang="en-US" dirty="0" smtClean="0"/>
              <a:t>특허폭탄 </a:t>
            </a:r>
            <a:r>
              <a:rPr lang="en-US" altLang="ko-KR" dirty="0" smtClean="0"/>
              <a:t>(patent</a:t>
            </a:r>
            <a:r>
              <a:rPr lang="ko-KR" altLang="en-US" dirty="0" smtClean="0"/>
              <a:t> </a:t>
            </a:r>
            <a:r>
              <a:rPr lang="en-US" altLang="ko-KR" dirty="0" smtClean="0"/>
              <a:t>bomb)</a:t>
            </a:r>
          </a:p>
          <a:p>
            <a:pPr lvl="1"/>
            <a:r>
              <a:rPr lang="ko-KR" altLang="en-US" dirty="0" smtClean="0"/>
              <a:t>여러 개의</a:t>
            </a:r>
            <a:r>
              <a:rPr lang="en-US" altLang="ko-KR" dirty="0" smtClean="0"/>
              <a:t> </a:t>
            </a:r>
            <a:r>
              <a:rPr lang="ko-KR" altLang="en-US" dirty="0" smtClean="0"/>
              <a:t>특허를 걸어놓음</a:t>
            </a:r>
            <a:endParaRPr lang="en-US" altLang="ko-KR" dirty="0" smtClean="0"/>
          </a:p>
          <a:p>
            <a:pPr lvl="1"/>
            <a:r>
              <a:rPr lang="ko-KR" altLang="en-US" dirty="0" smtClean="0"/>
              <a:t>허가특허연계로 인한 </a:t>
            </a:r>
            <a:r>
              <a:rPr lang="ko-KR" altLang="en-US" dirty="0" err="1" smtClean="0"/>
              <a:t>복제약</a:t>
            </a:r>
            <a:r>
              <a:rPr lang="ko-KR" altLang="en-US" dirty="0" smtClean="0"/>
              <a:t> 시판 연기는 다양한 유형이 있음</a:t>
            </a:r>
            <a:r>
              <a:rPr lang="en-US" altLang="ko-KR" dirty="0" smtClean="0"/>
              <a:t>(</a:t>
            </a:r>
            <a:r>
              <a:rPr lang="ko-KR" altLang="en-US" dirty="0" smtClean="0"/>
              <a:t>미국 </a:t>
            </a:r>
            <a:r>
              <a:rPr lang="en-US" altLang="ko-KR" dirty="0" smtClean="0"/>
              <a:t>ANDA paragraph III, IV)</a:t>
            </a:r>
          </a:p>
          <a:p>
            <a:r>
              <a:rPr lang="ko-KR" altLang="en-US" dirty="0" smtClean="0"/>
              <a:t>자동정지 기간</a:t>
            </a:r>
            <a:endParaRPr lang="en-US" altLang="ko-KR" dirty="0" smtClean="0"/>
          </a:p>
          <a:p>
            <a:pPr lvl="1"/>
            <a:r>
              <a:rPr lang="ko-KR" altLang="en-US" dirty="0" smtClean="0"/>
              <a:t>한국정부는 </a:t>
            </a:r>
            <a:r>
              <a:rPr lang="en-US" altLang="ko-KR" dirty="0" smtClean="0"/>
              <a:t>9~12</a:t>
            </a:r>
            <a:r>
              <a:rPr lang="ko-KR" altLang="en-US" dirty="0" smtClean="0"/>
              <a:t>개월로 주장</a:t>
            </a:r>
            <a:r>
              <a:rPr lang="en-US" altLang="ko-KR" dirty="0" smtClean="0"/>
              <a:t>. </a:t>
            </a:r>
            <a:r>
              <a:rPr lang="ko-KR" altLang="en-US" dirty="0" smtClean="0"/>
              <a:t>미국은 </a:t>
            </a:r>
            <a:r>
              <a:rPr lang="en-US" altLang="ko-KR" dirty="0" smtClean="0"/>
              <a:t>30</a:t>
            </a:r>
            <a:r>
              <a:rPr lang="ko-KR" altLang="en-US" dirty="0" smtClean="0"/>
              <a:t>개월</a:t>
            </a:r>
            <a:r>
              <a:rPr lang="en-US" altLang="ko-KR" dirty="0" smtClean="0"/>
              <a:t>. </a:t>
            </a:r>
            <a:r>
              <a:rPr lang="ko-KR" altLang="en-US" dirty="0" smtClean="0"/>
              <a:t>  </a:t>
            </a:r>
            <a:endParaRPr lang="en-US" altLang="ko-KR" dirty="0" smtClean="0"/>
          </a:p>
          <a:p>
            <a:pPr lvl="2"/>
            <a:endParaRPr lang="ko-KR" altLang="en-US" dirty="0"/>
          </a:p>
        </p:txBody>
      </p:sp>
      <p:sp>
        <p:nvSpPr>
          <p:cNvPr id="3" name="제목 2"/>
          <p:cNvSpPr>
            <a:spLocks noGrp="1"/>
          </p:cNvSpPr>
          <p:nvPr>
            <p:ph type="title"/>
          </p:nvPr>
        </p:nvSpPr>
        <p:spPr/>
        <p:txBody>
          <a:bodyPr/>
          <a:lstStyle/>
          <a:p>
            <a:r>
              <a:rPr lang="ko-KR" altLang="en-US" dirty="0" smtClean="0"/>
              <a:t>지재권 강화</a:t>
            </a:r>
            <a:endParaRPr lang="ko-KR"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smtClean="0"/>
              <a:t>한미 </a:t>
            </a:r>
            <a:r>
              <a:rPr lang="en-US" altLang="ko-KR" dirty="0" smtClean="0"/>
              <a:t>FTA 18.9.5</a:t>
            </a:r>
            <a:endParaRPr lang="ko-KR" alt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457200" y="1618786"/>
            <a:ext cx="8229600" cy="4250666"/>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광장">
  <a:themeElements>
    <a:clrScheme name="광장">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광장">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광장">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130</TotalTime>
  <Words>574</Words>
  <Application>Microsoft Office PowerPoint</Application>
  <PresentationFormat>화면 슬라이드 쇼(4:3)</PresentationFormat>
  <Paragraphs>78</Paragraphs>
  <Slides>26</Slides>
  <Notes>0</Notes>
  <HiddenSlides>0</HiddenSlides>
  <MMClips>0</MMClips>
  <ScaleCrop>false</ScaleCrop>
  <HeadingPairs>
    <vt:vector size="4" baseType="variant">
      <vt:variant>
        <vt:lpstr>테마</vt:lpstr>
      </vt:variant>
      <vt:variant>
        <vt:i4>1</vt:i4>
      </vt:variant>
      <vt:variant>
        <vt:lpstr>슬라이드 제목</vt:lpstr>
      </vt:variant>
      <vt:variant>
        <vt:i4>26</vt:i4>
      </vt:variant>
    </vt:vector>
  </HeadingPairs>
  <TitlesOfParts>
    <vt:vector size="27" baseType="lpstr">
      <vt:lpstr>광장</vt:lpstr>
      <vt:lpstr>한미 FTA와 보건의료</vt:lpstr>
      <vt:lpstr>의약품 가격 통제정책 무력화</vt:lpstr>
      <vt:lpstr>한미 FTA 5.2</vt:lpstr>
      <vt:lpstr>특허의약품 의약품 예산증가 추산(1)</vt:lpstr>
      <vt:lpstr>특허의약품 의약품 예산증가 추산(2)</vt:lpstr>
      <vt:lpstr>한미 FTA는 전세계 FTA 교본</vt:lpstr>
      <vt:lpstr>한미 FTA 5장 부속서한</vt:lpstr>
      <vt:lpstr>지재권 강화</vt:lpstr>
      <vt:lpstr>한미 FTA 18.9.5</vt:lpstr>
      <vt:lpstr>ANDA type</vt:lpstr>
      <vt:lpstr>오스트레일리아, 요르단 등</vt:lpstr>
      <vt:lpstr>미-호주 FTA 이후 약가변화 (1)</vt:lpstr>
      <vt:lpstr>미-호주 FTA 이후 약가변화 (2)</vt:lpstr>
      <vt:lpstr>미-호주 FTA 이후 약가변화 (3)</vt:lpstr>
      <vt:lpstr>미국의 요구 (1)</vt:lpstr>
      <vt:lpstr>미국의 요구 (2)</vt:lpstr>
      <vt:lpstr>한미FTA 보건의료서비스 미래유보</vt:lpstr>
      <vt:lpstr>한미FTA 보건의료서비스 미래유보(2)</vt:lpstr>
      <vt:lpstr>보건의료서비스 미래유보 단서</vt:lpstr>
      <vt:lpstr>슬라이드 20</vt:lpstr>
      <vt:lpstr>슬라이드 21</vt:lpstr>
      <vt:lpstr>한미 FTA 금융서비스</vt:lpstr>
      <vt:lpstr>슬라이드 23</vt:lpstr>
      <vt:lpstr>“건강보험은 예외”?</vt:lpstr>
      <vt:lpstr>민영의료보험상품 규제 가능?</vt:lpstr>
      <vt:lpstr>한국의 보건의료와 FTA </vt:lpstr>
    </vt:vector>
  </TitlesOfParts>
  <Company>NEX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한미 FTA와 보건의료</dc:title>
  <dc:creator>Digital NEX</dc:creator>
  <cp:lastModifiedBy>Seockyun</cp:lastModifiedBy>
  <cp:revision>16</cp:revision>
  <dcterms:created xsi:type="dcterms:W3CDTF">2011-12-23T08:20:21Z</dcterms:created>
  <dcterms:modified xsi:type="dcterms:W3CDTF">2011-12-23T11:21:11Z</dcterms:modified>
</cp:coreProperties>
</file>