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1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FF22B-8FCD-45B3-BA32-5DEA1D846A3E}" type="datetimeFigureOut">
              <a:rPr lang="ko-KR" altLang="en-US" smtClean="0"/>
              <a:pPr/>
              <a:t>2011-08-31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F673-BA93-4448-8D7D-C7072ADABB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1700808"/>
            <a:ext cx="5904656" cy="1470025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4000" dirty="0" smtClean="0"/>
              <a:t>각국의 일반의약품 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약국 외 </a:t>
            </a:r>
            <a:r>
              <a:rPr lang="ko-KR" altLang="en-US" sz="4000" dirty="0" smtClean="0"/>
              <a:t>판매 허용현황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2011.8.30</a:t>
            </a:r>
          </a:p>
          <a:p>
            <a:r>
              <a:rPr lang="ko-KR" altLang="en-US" sz="2400" b="1" dirty="0" smtClean="0"/>
              <a:t>건강사회를 위한 약사회 </a:t>
            </a:r>
            <a:endParaRPr lang="ko-KR" altLang="en-US" sz="24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일본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(3 of 3)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7" y="1052736"/>
            <a:ext cx="8794715" cy="4320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3. </a:t>
            </a:r>
            <a:r>
              <a:rPr lang="ko-KR" altLang="en-US" sz="1600" b="1" dirty="0" smtClean="0"/>
              <a:t>의약품 판매 현황 및 장벽</a:t>
            </a:r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683568" y="2031086"/>
          <a:ext cx="7272808" cy="2081258"/>
        </p:xfrm>
        <a:graphic>
          <a:graphicData uri="http://schemas.openxmlformats.org/drawingml/2006/table">
            <a:tbl>
              <a:tblPr/>
              <a:tblGrid>
                <a:gridCol w="1744089"/>
                <a:gridCol w="5528719"/>
              </a:tblGrid>
              <a:tr h="330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담당자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약제사 또는 등록 판매자가 상주할 것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0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매장 크기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평 이상의 의약품 매장이 있을 것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4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진열 방법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리스크 별로 진열하고 제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종 의약품은 </a:t>
                      </a:r>
                    </a:p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소비자가 직접 손을 댈 수 없도록 진열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58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판매 시간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의약품의 판매시간은 영업시간의 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1/2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이상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endParaRPr lang="ko-KR" altLang="en-US" sz="140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제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종 의약품은 의약품 판매시간의 </a:t>
                      </a:r>
                      <a:r>
                        <a:rPr lang="en-US" altLang="ko-KR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1/2 </a:t>
                      </a: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이상 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0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담당자 구분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약제사 또는 등록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판매자는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명찰에 반드시 명기할 것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88586" y="1628800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1400" b="1" dirty="0" smtClean="0"/>
              <a:t> 편의점에서의 대중약품 판매조건</a:t>
            </a:r>
            <a:endParaRPr lang="ko-KR" altLang="en-US" sz="1400" b="1" dirty="0"/>
          </a:p>
        </p:txBody>
      </p:sp>
      <p:sp>
        <p:nvSpPr>
          <p:cNvPr id="18" name="직사각형 17"/>
          <p:cNvSpPr/>
          <p:nvPr/>
        </p:nvSpPr>
        <p:spPr>
          <a:xfrm>
            <a:off x="657299" y="4138935"/>
            <a:ext cx="1917513" cy="3323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200" dirty="0" smtClean="0">
                <a:latin typeface="돋움"/>
                <a:ea typeface="돋움"/>
              </a:rPr>
              <a:t>※ </a:t>
            </a:r>
            <a:r>
              <a:rPr lang="ko-KR" altLang="en-US" sz="1200" dirty="0" err="1" smtClean="0"/>
              <a:t>자료원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일본경제신문</a:t>
            </a:r>
            <a:endParaRPr lang="en-US" altLang="ko-KR" sz="1200" dirty="0"/>
          </a:p>
        </p:txBody>
      </p:sp>
      <p:sp>
        <p:nvSpPr>
          <p:cNvPr id="19" name="직사각형 18"/>
          <p:cNvSpPr/>
          <p:nvPr/>
        </p:nvSpPr>
        <p:spPr>
          <a:xfrm>
            <a:off x="515079" y="4631585"/>
            <a:ext cx="8628921" cy="9361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의약품의 판매시간을 영업시간의 </a:t>
            </a:r>
            <a:r>
              <a:rPr lang="en-US" altLang="ko-KR" sz="1400" dirty="0" smtClean="0"/>
              <a:t>1/2 </a:t>
            </a:r>
            <a:r>
              <a:rPr lang="ko-KR" altLang="en-US" sz="1400" dirty="0" smtClean="0"/>
              <a:t>이상으로 함으로써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24</a:t>
            </a:r>
            <a:r>
              <a:rPr lang="ko-KR" altLang="en-US" sz="1400" dirty="0" smtClean="0"/>
              <a:t>시간 영업을 하는 편의점은 운영 및 효율 면에서 상당한 부담으로 작용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8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최근에는 이를 </a:t>
            </a:r>
            <a:r>
              <a:rPr lang="ko-KR" altLang="en-US" sz="1400" dirty="0" err="1" smtClean="0"/>
              <a:t>극복하기위해</a:t>
            </a:r>
            <a:r>
              <a:rPr lang="ko-KR" altLang="en-US" sz="1400" dirty="0" smtClean="0"/>
              <a:t> 편의점과 </a:t>
            </a:r>
            <a:r>
              <a:rPr lang="ko-KR" altLang="en-US" sz="1400" dirty="0" err="1" smtClean="0"/>
              <a:t>드럭스토어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약국간 제휴를 통한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</a:t>
            </a:r>
            <a:r>
              <a:rPr lang="ko-KR" altLang="en-US" sz="1400" dirty="0" smtClean="0"/>
              <a:t>융합점포가 생겨나고 있는 추세임</a:t>
            </a:r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영국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 of 2) 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23527" y="1052736"/>
            <a:ext cx="8794715" cy="4320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의약품 분류체계 </a:t>
            </a: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>
            <a:spLocks/>
          </p:cNvSpPr>
          <p:nvPr/>
        </p:nvSpPr>
        <p:spPr bwMode="auto">
          <a:xfrm>
            <a:off x="323527" y="1693083"/>
            <a:ext cx="8537137" cy="1273000"/>
          </a:xfrm>
          <a:prstGeom prst="rect">
            <a:avLst/>
          </a:prstGeom>
          <a:solidFill>
            <a:schemeClr val="bg1"/>
          </a:solidFill>
          <a:ln w="63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" tIns="0" rIns="1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39800" eaLnBrk="0" fontAlgn="b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</a:pPr>
            <a:endParaRPr lang="ko-KR" altLang="en-US" sz="800" b="1" dirty="0">
              <a:solidFill>
                <a:srgbClr val="0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95536" y="1981113"/>
            <a:ext cx="8194971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처방약</a:t>
            </a:r>
            <a:r>
              <a:rPr lang="en-US" altLang="ko-KR" sz="1400" dirty="0" smtClean="0"/>
              <a:t>(Prescription Only </a:t>
            </a:r>
            <a:r>
              <a:rPr lang="en-US" altLang="ko-KR" sz="1400" dirty="0" err="1" smtClean="0"/>
              <a:t>Medicine:POM</a:t>
            </a:r>
            <a:r>
              <a:rPr lang="en-US" altLang="ko-KR" sz="1400" dirty="0" smtClean="0"/>
              <a:t>) : </a:t>
            </a:r>
            <a:r>
              <a:rPr lang="ko-KR" altLang="en-US" sz="1400" dirty="0" smtClean="0"/>
              <a:t>의사의 처방에 의해서만 조제</a:t>
            </a:r>
            <a:r>
              <a:rPr lang="en-US" altLang="ko-KR" sz="1400" dirty="0" smtClean="0"/>
              <a:t>․</a:t>
            </a:r>
            <a:r>
              <a:rPr lang="ko-KR" altLang="en-US" sz="1400" dirty="0" smtClean="0"/>
              <a:t>판매 가능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약국약</a:t>
            </a:r>
            <a:r>
              <a:rPr lang="en-US" altLang="ko-KR" sz="1400" dirty="0" smtClean="0"/>
              <a:t>(Pharmacy Medicine: P) : </a:t>
            </a:r>
            <a:r>
              <a:rPr lang="ko-KR" altLang="en-US" sz="1400" dirty="0" smtClean="0"/>
              <a:t>처방 없이 약국에서 약사 판단에 따라 판매 가능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자유판매약</a:t>
            </a:r>
            <a:r>
              <a:rPr lang="en-US" altLang="ko-KR" sz="1400" dirty="0" smtClean="0"/>
              <a:t>(General Sale List: GSL) : </a:t>
            </a:r>
            <a:r>
              <a:rPr lang="ko-KR" altLang="en-US" sz="1400" dirty="0" smtClean="0"/>
              <a:t>약국 외에서도 판매 가능</a:t>
            </a:r>
            <a:endParaRPr lang="ko-KR" altLang="en-US" sz="14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98122" y="1556792"/>
            <a:ext cx="3477585" cy="34772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600" b="1" dirty="0" smtClean="0"/>
              <a:t>영국의 의약품 분류체계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49285" y="3212976"/>
            <a:ext cx="8111147" cy="31683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ko-KR" altLang="en-US" sz="1400" b="1" dirty="0" smtClean="0"/>
              <a:t>영국에는 </a:t>
            </a:r>
            <a:r>
              <a:rPr lang="en-US" altLang="ko-KR" sz="1400" b="1" dirty="0" smtClean="0"/>
              <a:t>Pharmacy</a:t>
            </a:r>
            <a:r>
              <a:rPr lang="ko-KR" altLang="en-US" sz="1400" b="1" dirty="0" smtClean="0"/>
              <a:t>와 </a:t>
            </a:r>
            <a:r>
              <a:rPr lang="en-US" altLang="ko-KR" sz="1400" b="1" dirty="0" smtClean="0"/>
              <a:t>GSL</a:t>
            </a:r>
            <a:r>
              <a:rPr lang="ko-KR" altLang="en-US" sz="1400" b="1" dirty="0" smtClean="0"/>
              <a:t>이라는 두 범주의 </a:t>
            </a:r>
            <a:r>
              <a:rPr lang="en-US" altLang="ko-KR" sz="1400" b="1" dirty="0" smtClean="0"/>
              <a:t>OTC</a:t>
            </a:r>
            <a:r>
              <a:rPr lang="ko-KR" altLang="en-US" sz="1400" b="1" dirty="0" smtClean="0"/>
              <a:t>가 존재 </a:t>
            </a:r>
            <a:endParaRPr lang="en-US" altLang="ko-KR" sz="1400" b="1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P</a:t>
            </a:r>
            <a:r>
              <a:rPr lang="ko-KR" altLang="en-US" sz="1400" dirty="0" smtClean="0"/>
              <a:t>약은 약국을 통해서만 판매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공급할 수 있도록 제한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GSL</a:t>
            </a:r>
            <a:r>
              <a:rPr lang="ko-KR" altLang="en-US" sz="1400" dirty="0" err="1" smtClean="0"/>
              <a:t>분류약은</a:t>
            </a:r>
            <a:r>
              <a:rPr lang="ko-KR" altLang="en-US" sz="1400" dirty="0" smtClean="0"/>
              <a:t> 소매판매범위가 넓음</a:t>
            </a:r>
            <a:r>
              <a:rPr lang="en-US" altLang="ko-KR" sz="1400" dirty="0" smtClean="0"/>
              <a:t>.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- 1988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OTC</a:t>
            </a:r>
            <a:r>
              <a:rPr lang="ko-KR" altLang="en-US" sz="1400" dirty="0" smtClean="0"/>
              <a:t>약의 </a:t>
            </a:r>
            <a:r>
              <a:rPr lang="en-US" altLang="ko-KR" sz="1400" dirty="0" smtClean="0"/>
              <a:t>75%</a:t>
            </a:r>
            <a:r>
              <a:rPr lang="ko-KR" altLang="en-US" sz="1400" dirty="0" smtClean="0"/>
              <a:t>는 약국에서 판매됨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 (</a:t>
            </a:r>
            <a:r>
              <a:rPr lang="ko-KR" altLang="en-US" sz="1400" dirty="0" smtClean="0"/>
              <a:t>비율은 약품에 따라 다름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해열제의 경우 약국이 전체 시장의 </a:t>
            </a:r>
            <a:r>
              <a:rPr lang="en-US" altLang="ko-KR" sz="1400" dirty="0" smtClean="0"/>
              <a:t>69%</a:t>
            </a:r>
            <a:r>
              <a:rPr lang="ko-KR" altLang="en-US" sz="1400" dirty="0" smtClean="0"/>
              <a:t>를 차지</a:t>
            </a:r>
            <a:r>
              <a:rPr lang="en-US" altLang="ko-KR" sz="1400" dirty="0" smtClean="0"/>
              <a:t>)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- 2007</a:t>
            </a:r>
            <a:r>
              <a:rPr lang="ko-KR" altLang="en-US" sz="1400" dirty="0" smtClean="0"/>
              <a:t>년에는 전체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구매의 </a:t>
            </a:r>
            <a:r>
              <a:rPr lang="en-US" altLang="ko-KR" sz="1400" dirty="0" smtClean="0"/>
              <a:t>63%</a:t>
            </a:r>
            <a:r>
              <a:rPr lang="ko-KR" altLang="en-US" sz="1400" dirty="0" smtClean="0"/>
              <a:t>가 약국에서 이루어짐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ko-KR" altLang="en-US" sz="1400" b="1" dirty="0" smtClean="0"/>
              <a:t>영국 </a:t>
            </a:r>
            <a:r>
              <a:rPr lang="ko-KR" altLang="en-US" sz="1400" b="1" dirty="0" err="1" smtClean="0"/>
              <a:t>의약청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2001</a:t>
            </a:r>
            <a:r>
              <a:rPr lang="ko-KR" altLang="en-US" sz="1400" b="1" dirty="0" smtClean="0"/>
              <a:t>년 ‘</a:t>
            </a:r>
            <a:r>
              <a:rPr lang="en-US" altLang="ko-KR" sz="1400" b="1" dirty="0" smtClean="0"/>
              <a:t>POM-to-P switches’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- 2001</a:t>
            </a:r>
            <a:r>
              <a:rPr lang="ko-KR" altLang="en-US" sz="1400" dirty="0" smtClean="0"/>
              <a:t>년부터 </a:t>
            </a:r>
            <a:r>
              <a:rPr lang="en-US" altLang="ko-KR" sz="1400" dirty="0" smtClean="0"/>
              <a:t>2007</a:t>
            </a:r>
            <a:r>
              <a:rPr lang="ko-KR" altLang="en-US" sz="1400" dirty="0" smtClean="0"/>
              <a:t>년까지 </a:t>
            </a:r>
            <a:r>
              <a:rPr lang="en-US" altLang="ko-KR" sz="1400" dirty="0" smtClean="0"/>
              <a:t>29</a:t>
            </a:r>
            <a:r>
              <a:rPr lang="ko-KR" altLang="en-US" sz="1400" dirty="0" smtClean="0"/>
              <a:t>개 성분이 </a:t>
            </a:r>
            <a:r>
              <a:rPr lang="ko-KR" altLang="en-US" sz="1400" dirty="0" err="1" smtClean="0"/>
              <a:t>재분류대상으로</a:t>
            </a:r>
            <a:r>
              <a:rPr lang="ko-KR" altLang="en-US" sz="1400" dirty="0" smtClean="0"/>
              <a:t> 제안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- 2001</a:t>
            </a:r>
            <a:r>
              <a:rPr lang="ko-KR" altLang="en-US" sz="1400" dirty="0" smtClean="0"/>
              <a:t>년 </a:t>
            </a:r>
            <a:r>
              <a:rPr lang="en-US" altLang="ko-KR" sz="1400" dirty="0" err="1" smtClean="0"/>
              <a:t>levonorgestrel</a:t>
            </a:r>
            <a:r>
              <a:rPr lang="en-US" altLang="ko-KR" sz="1400" dirty="0" smtClean="0"/>
              <a:t>, 2004</a:t>
            </a:r>
            <a:r>
              <a:rPr lang="ko-KR" altLang="en-US" sz="1400" dirty="0" smtClean="0"/>
              <a:t>년 </a:t>
            </a:r>
            <a:r>
              <a:rPr lang="en-US" altLang="ko-KR" sz="1400" dirty="0" err="1" smtClean="0"/>
              <a:t>Zocor</a:t>
            </a:r>
            <a:r>
              <a:rPr lang="en-US" altLang="ko-KR" sz="1400" dirty="0" smtClean="0"/>
              <a:t> Heart-Pro (</a:t>
            </a:r>
            <a:r>
              <a:rPr lang="en-US" altLang="ko-KR" sz="1400" dirty="0" err="1" smtClean="0"/>
              <a:t>simvastatin</a:t>
            </a:r>
            <a:r>
              <a:rPr lang="en-US" altLang="ko-KR" sz="1400" dirty="0" smtClean="0"/>
              <a:t> 10mg), </a:t>
            </a:r>
            <a:br>
              <a:rPr lang="en-US" altLang="ko-KR" sz="1400" dirty="0" smtClean="0"/>
            </a:br>
            <a:r>
              <a:rPr lang="en-US" altLang="ko-KR" sz="1400" dirty="0" smtClean="0"/>
              <a:t>    2006</a:t>
            </a:r>
            <a:r>
              <a:rPr lang="ko-KR" altLang="en-US" sz="1400" dirty="0" smtClean="0"/>
              <a:t>년 </a:t>
            </a:r>
            <a:r>
              <a:rPr lang="en-US" altLang="ko-KR" sz="1400" dirty="0" err="1" smtClean="0"/>
              <a:t>Imitrex</a:t>
            </a:r>
            <a:r>
              <a:rPr lang="en-US" altLang="ko-KR" sz="1400" dirty="0" smtClean="0"/>
              <a:t> (</a:t>
            </a:r>
            <a:r>
              <a:rPr lang="en-US" altLang="ko-KR" sz="1400" dirty="0" err="1" smtClean="0"/>
              <a:t>sumatriptan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에 이어 올 </a:t>
            </a:r>
            <a:r>
              <a:rPr lang="en-US" altLang="ko-KR" sz="1400" dirty="0" smtClean="0"/>
              <a:t>8</a:t>
            </a:r>
            <a:r>
              <a:rPr lang="ko-KR" altLang="en-US" sz="1400" dirty="0" smtClean="0"/>
              <a:t>월에는 </a:t>
            </a:r>
            <a:r>
              <a:rPr lang="en-US" altLang="ko-KR" sz="1400" dirty="0" err="1" smtClean="0"/>
              <a:t>azithromycin</a:t>
            </a:r>
            <a:r>
              <a:rPr lang="ko-KR" altLang="en-US" sz="1400" dirty="0" smtClean="0"/>
              <a:t>이 </a:t>
            </a:r>
            <a:r>
              <a:rPr lang="en-US" altLang="ko-KR" sz="1400" dirty="0" smtClean="0"/>
              <a:t>OTC</a:t>
            </a:r>
            <a:r>
              <a:rPr lang="ko-KR" altLang="en-US" sz="1400" dirty="0" smtClean="0"/>
              <a:t>로 전환 승인</a:t>
            </a:r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영국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(2 of 2) 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23528" y="1124744"/>
            <a:ext cx="8446985" cy="424847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영국에서도 처방약의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전환에 대한 우려가 존재하지만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이러한 제품들은 약국판매용 의약품</a:t>
            </a:r>
            <a:r>
              <a:rPr lang="en-US" altLang="ko-KR" sz="1400" dirty="0" smtClean="0"/>
              <a:t>(Pharmacy Medicine)</a:t>
            </a:r>
            <a:r>
              <a:rPr lang="ko-KR" altLang="en-US" sz="1400" dirty="0" smtClean="0"/>
              <a:t>으로 지정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약사의 관리 하에 약국에서만 판매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일반소매점에서 약사 감독 없이도 소비자들이 살 수 있는 일반판매용 의약품</a:t>
            </a:r>
            <a:r>
              <a:rPr lang="en-US" altLang="ko-KR" sz="1400" dirty="0" smtClean="0"/>
              <a:t>(GSL: General Sale List </a:t>
            </a:r>
            <a:br>
              <a:rPr lang="en-US" altLang="ko-KR" sz="1400" dirty="0" smtClean="0"/>
            </a:br>
            <a:r>
              <a:rPr lang="en-US" altLang="ko-KR" sz="1400" dirty="0" smtClean="0"/>
              <a:t>     Medicine)</a:t>
            </a:r>
            <a:r>
              <a:rPr lang="ko-KR" altLang="en-US" sz="1400" dirty="0" smtClean="0"/>
              <a:t>과 구별  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800" dirty="0" smtClean="0"/>
              <a:t/>
            </a:r>
            <a:br>
              <a:rPr lang="en-US" altLang="ko-KR" sz="800" dirty="0" smtClean="0"/>
            </a:br>
            <a:r>
              <a:rPr lang="en-US" altLang="ko-KR" sz="1400" dirty="0" smtClean="0"/>
              <a:t>   </a:t>
            </a:r>
            <a:r>
              <a:rPr lang="en-US" altLang="ko-KR" sz="1400" dirty="0" smtClean="0">
                <a:latin typeface="돋움"/>
                <a:ea typeface="돋움"/>
              </a:rPr>
              <a:t>※</a:t>
            </a: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심바스타틴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Zocor</a:t>
            </a:r>
            <a:r>
              <a:rPr lang="en-US" altLang="ko-KR" sz="1400" dirty="0" smtClean="0"/>
              <a:t> Heart-Pro)</a:t>
            </a:r>
            <a:r>
              <a:rPr lang="ko-KR" altLang="en-US" sz="1400" dirty="0" smtClean="0"/>
              <a:t>의 경우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  - </a:t>
            </a:r>
            <a:r>
              <a:rPr lang="ko-KR" altLang="en-US" sz="1400" dirty="0" smtClean="0"/>
              <a:t>약사들은 소비자들에 그들의 상황에 대해 질문하고 안전성을 보장하기 위한 여러 건강 검사를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   </a:t>
            </a:r>
            <a:r>
              <a:rPr lang="ko-KR" altLang="en-US" sz="1400" dirty="0" smtClean="0"/>
              <a:t>실시한 후 판매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  - </a:t>
            </a:r>
            <a:r>
              <a:rPr lang="ko-KR" altLang="en-US" sz="1400" dirty="0" smtClean="0"/>
              <a:t>콜레스테롤 검사를 제공하기는 하지만 의무는 아님 </a:t>
            </a:r>
            <a:endParaRPr lang="en-US" altLang="ko-KR" sz="1400" dirty="0" smtClean="0"/>
          </a:p>
          <a:p>
            <a:pPr>
              <a:lnSpc>
                <a:spcPct val="130000"/>
              </a:lnSpc>
              <a:buFontTx/>
              <a:buChar char="-"/>
            </a:pP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</a:t>
            </a:r>
            <a:r>
              <a:rPr lang="en-US" altLang="ko-KR" sz="1400" dirty="0" smtClean="0">
                <a:latin typeface="돋움"/>
                <a:ea typeface="돋움"/>
              </a:rPr>
              <a:t>※ </a:t>
            </a:r>
            <a:r>
              <a:rPr lang="en-US" altLang="ko-KR" sz="1400" dirty="0" err="1" smtClean="0"/>
              <a:t>Azithromycin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Zithromax</a:t>
            </a:r>
            <a:r>
              <a:rPr lang="en-US" altLang="ko-KR" sz="1400" dirty="0" smtClean="0"/>
              <a:t>)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  - </a:t>
            </a:r>
            <a:r>
              <a:rPr lang="ko-KR" altLang="en-US" sz="1400" dirty="0" smtClean="0"/>
              <a:t>환자들이 약국에서 표준 테스트키트를 구입해 소변검사 양성 결과를 받게 되면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 - </a:t>
            </a:r>
            <a:r>
              <a:rPr lang="ko-KR" altLang="en-US" sz="1400" dirty="0" smtClean="0"/>
              <a:t>약국에서 컴퓨터로 확인 후 약사를 통해 구입할 수 있게 될 예정 </a:t>
            </a:r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덴마크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97125" y="1458075"/>
            <a:ext cx="8446985" cy="355510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en-US" altLang="ko-KR" sz="1400" dirty="0" smtClean="0"/>
              <a:t>2001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월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해열진통제 </a:t>
            </a:r>
            <a:r>
              <a:rPr lang="ko-KR" altLang="en-US" sz="1400" dirty="0" err="1" smtClean="0"/>
              <a:t>소포장을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위주로한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175</a:t>
            </a:r>
            <a:r>
              <a:rPr lang="ko-KR" altLang="en-US" sz="1400" dirty="0" smtClean="0"/>
              <a:t>개의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의약품의 </a:t>
            </a:r>
            <a:r>
              <a:rPr lang="ko-KR" altLang="en-US" sz="1400" dirty="0" err="1" smtClean="0"/>
              <a:t>약국외</a:t>
            </a:r>
            <a:r>
              <a:rPr lang="ko-KR" altLang="en-US" sz="1400" dirty="0" smtClean="0"/>
              <a:t> 판매가 가능해짐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en-US" altLang="ko-KR" sz="1400" dirty="0" smtClean="0"/>
              <a:t>2003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판매가능 품목수가 늘어남</a:t>
            </a:r>
            <a:endParaRPr lang="en-US" altLang="ko-KR" sz="14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2005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덴마크 보건당국에 따르면</a:t>
            </a:r>
            <a:r>
              <a:rPr lang="en-US" altLang="ko-KR" sz="1400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규제가 풀린 품목 판매량의 </a:t>
            </a:r>
            <a:r>
              <a:rPr lang="en-US" altLang="ko-KR" sz="1400" dirty="0" smtClean="0"/>
              <a:t>18%</a:t>
            </a:r>
            <a:r>
              <a:rPr lang="ko-KR" altLang="en-US" sz="1400" dirty="0" smtClean="0"/>
              <a:t>만이 약국외 판매처에서 판매됨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규제가 풀린 이후 금연보조제군을 제외한 나머지 약품들의 사용량은 크게 달라지지 않음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     (</a:t>
            </a:r>
            <a:r>
              <a:rPr lang="ko-KR" altLang="en-US" sz="1400" dirty="0" smtClean="0"/>
              <a:t>금연보조제군은 </a:t>
            </a:r>
            <a:r>
              <a:rPr lang="en-US" altLang="ko-KR" sz="1400" dirty="0" smtClean="0"/>
              <a:t>46% </a:t>
            </a:r>
            <a:r>
              <a:rPr lang="ko-KR" altLang="en-US" sz="1400" dirty="0" smtClean="0"/>
              <a:t>판매량이 증가됨</a:t>
            </a:r>
            <a:r>
              <a:rPr lang="en-US" altLang="ko-KR" sz="1400" dirty="0" smtClean="0"/>
              <a:t>. </a:t>
            </a:r>
            <a:r>
              <a:rPr lang="ko-KR" altLang="en-US" sz="1400" dirty="0" err="1" smtClean="0"/>
              <a:t>약국외</a:t>
            </a:r>
            <a:r>
              <a:rPr lang="ko-KR" altLang="en-US" sz="1400" dirty="0" smtClean="0"/>
              <a:t> 판매처 판매량은 </a:t>
            </a:r>
            <a:r>
              <a:rPr lang="en-US" altLang="ko-KR" sz="1400" dirty="0" smtClean="0"/>
              <a:t>50% </a:t>
            </a:r>
            <a:r>
              <a:rPr lang="ko-KR" altLang="en-US" sz="1400" dirty="0" smtClean="0"/>
              <a:t>정도 차지</a:t>
            </a:r>
            <a:r>
              <a:rPr lang="en-US" altLang="ko-KR" sz="1400" dirty="0" smtClean="0"/>
              <a:t>) </a:t>
            </a:r>
            <a:endParaRPr lang="ko-KR" altLang="en-US" sz="1400" dirty="0" smtClean="0"/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   - OTC</a:t>
            </a:r>
            <a:r>
              <a:rPr lang="ko-KR" altLang="en-US" sz="1400" dirty="0" smtClean="0"/>
              <a:t>가격은 극심한 경쟁에 빠져 </a:t>
            </a:r>
            <a:r>
              <a:rPr lang="ko-KR" altLang="en-US" sz="1400" dirty="0" err="1" smtClean="0"/>
              <a:t>약국외</a:t>
            </a:r>
            <a:r>
              <a:rPr lang="ko-KR" altLang="en-US" sz="1400" dirty="0" smtClean="0"/>
              <a:t> 판매처가 약국보다 보통 </a:t>
            </a:r>
            <a:r>
              <a:rPr lang="en-US" altLang="ko-KR" sz="1400" dirty="0" smtClean="0"/>
              <a:t>5-10% </a:t>
            </a:r>
            <a:r>
              <a:rPr lang="ko-KR" altLang="en-US" sz="1400" dirty="0" smtClean="0"/>
              <a:t>저렴했음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endParaRPr lang="ko-KR" altLang="en-US" sz="1400" dirty="0" smtClean="0"/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endParaRPr lang="ko-KR" altLang="en-US" sz="1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이탈리아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55078" y="1158147"/>
            <a:ext cx="8446985" cy="5367197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2006</a:t>
            </a:r>
            <a:r>
              <a:rPr lang="ko-KR" altLang="en-US" sz="1400" dirty="0" smtClean="0"/>
              <a:t>년 여름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통과된 </a:t>
            </a:r>
            <a:r>
              <a:rPr lang="en-US" altLang="ko-KR" sz="1400" dirty="0" err="1" smtClean="0"/>
              <a:t>Bersani</a:t>
            </a:r>
            <a:r>
              <a:rPr lang="en-US" altLang="ko-KR" sz="1400" dirty="0" smtClean="0"/>
              <a:t> Decree(223/2006) </a:t>
            </a:r>
            <a:r>
              <a:rPr lang="ko-KR" altLang="en-US" sz="1400" dirty="0" smtClean="0"/>
              <a:t>법안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슈퍼에서도 구매가 가능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ko-KR" altLang="en-US" sz="1400" dirty="0" smtClean="0"/>
              <a:t>  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그 첫 문을 연 곳은 로마 </a:t>
            </a:r>
            <a:r>
              <a:rPr lang="en-US" altLang="ko-KR" sz="1400" dirty="0" err="1" smtClean="0"/>
              <a:t>Casilina</a:t>
            </a:r>
            <a:r>
              <a:rPr lang="ko-KR" altLang="en-US" sz="1400" dirty="0" smtClean="0"/>
              <a:t>지역의 </a:t>
            </a:r>
            <a:r>
              <a:rPr lang="en-US" altLang="ko-KR" sz="1400" dirty="0" err="1" smtClean="0"/>
              <a:t>Ipercoop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슈퍼마켓으로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월말부터 의약품 판매를 개시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판매가격은 일반 약국보다 </a:t>
            </a:r>
            <a:r>
              <a:rPr lang="en-US" altLang="ko-KR" sz="1400" dirty="0" smtClean="0"/>
              <a:t>30% </a:t>
            </a:r>
            <a:r>
              <a:rPr lang="ko-KR" altLang="en-US" sz="1400" dirty="0" smtClean="0"/>
              <a:t>정도 저렴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단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일반 슈퍼마켓에서 의약품을 판매하더라도 반드시 약사를 채용하여야 함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이탈리아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의약품 유통의 특징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OTC </a:t>
            </a:r>
            <a:r>
              <a:rPr lang="ko-KR" altLang="en-US" sz="1400" dirty="0" smtClean="0"/>
              <a:t>의약품유통에 대한 규제가 가장 까다로운 국가 중 하나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이탈리아 약국운영면허증은 세습제로 운영되고 있어 공정경쟁이 이뤄지기 힘든 구조임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이탈리아 약사의 수는 인구 </a:t>
            </a:r>
            <a:r>
              <a:rPr lang="en-US" altLang="ko-KR" sz="1400" dirty="0" smtClean="0"/>
              <a:t>3400</a:t>
            </a:r>
            <a:r>
              <a:rPr lang="ko-KR" altLang="en-US" sz="1400" dirty="0" smtClean="0"/>
              <a:t>명당 약사가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명 꼴로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덴마크의 인구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만</a:t>
            </a:r>
            <a:r>
              <a:rPr lang="en-US" altLang="ko-KR" sz="1400" dirty="0" smtClean="0"/>
              <a:t>2000</a:t>
            </a:r>
            <a:r>
              <a:rPr lang="ko-KR" altLang="en-US" sz="1400" dirty="0" smtClean="0"/>
              <a:t>명당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명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 </a:t>
            </a:r>
            <a:r>
              <a:rPr lang="ko-KR" altLang="en-US" sz="1400" dirty="0" smtClean="0"/>
              <a:t>네덜란드의 인구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만</a:t>
            </a:r>
            <a:r>
              <a:rPr lang="en-US" altLang="ko-KR" sz="1400" dirty="0" smtClean="0"/>
              <a:t>4000</a:t>
            </a:r>
            <a:r>
              <a:rPr lang="ko-KR" altLang="en-US" sz="1400" dirty="0" smtClean="0"/>
              <a:t>명당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명에 비해 약사가 많은 편에 속함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</a:t>
            </a:r>
            <a:r>
              <a:rPr lang="ko-KR" altLang="en-US" sz="1400" dirty="0" smtClean="0"/>
              <a:t>약사들은 소비자들이 의약품 구입이 용이함을 강조하며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이 법안의 유효성에 대한 강한 불신과 불만  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</a:t>
            </a:r>
            <a:r>
              <a:rPr lang="ko-KR" altLang="en-US" sz="1400" dirty="0" smtClean="0"/>
              <a:t>대학을 갓 졸업한 새내기 약사들은 기존의 약국에서 슈퍼마켓에 이르기까지 취직할 곳이 늘어나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</a:t>
            </a:r>
            <a:r>
              <a:rPr lang="ko-KR" altLang="en-US" sz="1400" dirty="0" smtClean="0"/>
              <a:t>이 조치를 오히려 환영하고 있다고 함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이탈리아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제품은 이탈리아 제약시장의 약 </a:t>
            </a:r>
            <a:r>
              <a:rPr lang="en-US" altLang="ko-KR" sz="1400" dirty="0" smtClean="0"/>
              <a:t>11%</a:t>
            </a:r>
            <a:r>
              <a:rPr lang="ko-KR" altLang="en-US" sz="1400" dirty="0" smtClean="0"/>
              <a:t>를 차지하며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- 2001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17</a:t>
            </a:r>
            <a:r>
              <a:rPr lang="ko-KR" altLang="en-US" sz="1400" dirty="0" smtClean="0"/>
              <a:t>억 유로에서 </a:t>
            </a:r>
            <a:r>
              <a:rPr lang="en-US" altLang="ko-KR" sz="1400" dirty="0" smtClean="0"/>
              <a:t>2005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28</a:t>
            </a:r>
            <a:r>
              <a:rPr lang="ko-KR" altLang="en-US" sz="1400" dirty="0" smtClean="0"/>
              <a:t>억 유로 규모로 성장해 시장규모가 매우 큰 편에 속함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이탈리아 소비자들의 의약품 구매할 때의 특징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약사 등 전문가들의 조언을 참고하는 경우가 많음</a:t>
            </a:r>
            <a:endParaRPr lang="en-US" altLang="ko-KR" sz="1400" dirty="0" smtClean="0"/>
          </a:p>
          <a:p>
            <a:pPr marL="180975">
              <a:lnSpc>
                <a:spcPct val="130000"/>
              </a:lnSpc>
              <a:buFont typeface="Arial" pitchFamily="34" charset="0"/>
              <a:buChar char="•"/>
            </a:pPr>
            <a:r>
              <a:rPr lang="ko-KR" altLang="en-US" sz="1400" dirty="0" smtClean="0"/>
              <a:t> 단기간 내 지금까지의 구매패턴에 변화가 생기기는 힘들 것으로 예상</a:t>
            </a:r>
            <a:endParaRPr lang="en-US" altLang="ko-KR" sz="1400" dirty="0" smtClean="0"/>
          </a:p>
          <a:p>
            <a:pPr marL="180975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일반 유통업계로 확장되는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시장 동향은 소비자의 인식의 변화가 그 판도를 결정할 것으로 예상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endParaRPr lang="ko-KR" altLang="en-US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endParaRPr lang="ko-KR" altLang="en-US" sz="1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(1 of 6) 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1842" y="1005871"/>
            <a:ext cx="32993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일반인 약국참가를 허용한 나라</a:t>
            </a:r>
            <a:endParaRPr lang="ko-KR" altLang="en-US" sz="16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67540216" descr="EMB0000069c23e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93250"/>
            <a:ext cx="7560839" cy="52983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(2 of 6)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1842" y="1005871"/>
            <a:ext cx="32271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 smtClean="0"/>
              <a:t>2. </a:t>
            </a:r>
            <a:r>
              <a:rPr lang="ko-KR" altLang="en-US" sz="1600" b="1" dirty="0" smtClean="0"/>
              <a:t>아이슬란드와 노르웨이의 사례</a:t>
            </a:r>
            <a:endParaRPr lang="ko-KR" altLang="en-US" sz="16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67544" y="1611224"/>
            <a:ext cx="8280920" cy="261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규제완화책 </a:t>
            </a:r>
          </a:p>
          <a:p>
            <a:pPr>
              <a:lnSpc>
                <a:spcPct val="130000"/>
              </a:lnSpc>
            </a:pPr>
            <a:r>
              <a:rPr lang="ko-KR" altLang="en-US" sz="1400" dirty="0" smtClean="0"/>
              <a:t> 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아이슬란드 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비약사</a:t>
            </a:r>
            <a:r>
              <a:rPr lang="ko-KR" altLang="en-US" sz="1400" dirty="0" smtClean="0"/>
              <a:t> 약국개설 허용</a:t>
            </a:r>
            <a:r>
              <a:rPr lang="en-US" altLang="ko-KR" sz="1400" dirty="0" smtClean="0"/>
              <a:t>(1996), but OTC </a:t>
            </a:r>
            <a:r>
              <a:rPr lang="ko-KR" altLang="en-US" sz="1400" dirty="0" err="1" smtClean="0"/>
              <a:t>약국외</a:t>
            </a:r>
            <a:r>
              <a:rPr lang="ko-KR" altLang="en-US" sz="1400" dirty="0" smtClean="0"/>
              <a:t> 판매는 되지 않음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ko-KR" altLang="en-US" sz="1400" dirty="0" smtClean="0"/>
              <a:t> 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노르웨이 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비약사</a:t>
            </a:r>
            <a:r>
              <a:rPr lang="ko-KR" altLang="en-US" sz="1400" dirty="0" smtClean="0"/>
              <a:t> 약국개설 허용</a:t>
            </a:r>
            <a:r>
              <a:rPr lang="en-US" altLang="ko-KR" sz="1400" dirty="0" smtClean="0"/>
              <a:t>(2001), OTC </a:t>
            </a:r>
            <a:r>
              <a:rPr lang="ko-KR" altLang="en-US" sz="1400" dirty="0" smtClean="0"/>
              <a:t>일부 </a:t>
            </a:r>
            <a:r>
              <a:rPr lang="ko-KR" altLang="en-US" sz="1400" dirty="0" err="1" smtClean="0"/>
              <a:t>약국외</a:t>
            </a:r>
            <a:r>
              <a:rPr lang="ko-KR" altLang="en-US" sz="1400" dirty="0" smtClean="0"/>
              <a:t> 판매 허용</a:t>
            </a:r>
            <a:r>
              <a:rPr lang="en-US" altLang="ko-KR" sz="1400" dirty="0" smtClean="0"/>
              <a:t>(2003)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약국 그룹들이 수평적 통합과 시장집중이 일어나서</a:t>
            </a:r>
            <a:r>
              <a:rPr lang="en-US" altLang="ko-KR" sz="1400" dirty="0" smtClean="0"/>
              <a:t>,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→ </a:t>
            </a:r>
            <a:r>
              <a:rPr lang="ko-KR" altLang="en-US" sz="1400" dirty="0" smtClean="0"/>
              <a:t>아이슬란드는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 그룹이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노르웨이는 </a:t>
            </a:r>
            <a:r>
              <a:rPr lang="en-US" altLang="ko-KR" sz="1400" dirty="0" smtClean="0"/>
              <a:t>3</a:t>
            </a:r>
            <a:r>
              <a:rPr lang="ko-KR" altLang="en-US" sz="1400" dirty="0" smtClean="0"/>
              <a:t>개 그룹이 각각 시장의 </a:t>
            </a:r>
            <a:r>
              <a:rPr lang="en-US" altLang="ko-KR" sz="1400" dirty="0" smtClean="0"/>
              <a:t>85%</a:t>
            </a:r>
            <a:r>
              <a:rPr lang="ko-KR" altLang="en-US" sz="1400" dirty="0" smtClean="0"/>
              <a:t>와 </a:t>
            </a:r>
            <a:r>
              <a:rPr lang="en-US" altLang="ko-KR" sz="1400" dirty="0" smtClean="0"/>
              <a:t>97%</a:t>
            </a:r>
            <a:r>
              <a:rPr lang="ko-KR" altLang="en-US" sz="1400" dirty="0" smtClean="0"/>
              <a:t>를 차지하게 되었음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아이슬란드가 추구했던 가격경쟁으로 인한 정부 </a:t>
            </a:r>
            <a:r>
              <a:rPr lang="ko-KR" altLang="en-US" sz="1400" dirty="0" err="1" smtClean="0"/>
              <a:t>약제비</a:t>
            </a:r>
            <a:r>
              <a:rPr lang="ko-KR" altLang="en-US" sz="1400" dirty="0" smtClean="0"/>
              <a:t> 부담 경감 효과는 없었다고 함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전반적으로 약국 증가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특히 인구 밀집지역에 증가</a:t>
            </a:r>
            <a:r>
              <a:rPr lang="en-US" altLang="ko-KR" sz="1400" dirty="0" smtClean="0"/>
              <a:t>)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경쟁친화적 정책이 독</a:t>
            </a:r>
            <a:r>
              <a:rPr lang="en-US" altLang="ko-KR" sz="1400" dirty="0" smtClean="0"/>
              <a:t>∙</a:t>
            </a:r>
            <a:r>
              <a:rPr lang="ko-KR" altLang="en-US" sz="1400" dirty="0" smtClean="0"/>
              <a:t>과점을 불러오는 효과 나타남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약국그룹의 독과점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약국그룹과 도매상의 통합으로 인해 시장진입을 저해하는 요소가 됨</a:t>
            </a:r>
            <a:r>
              <a:rPr lang="en-US" altLang="ko-KR" sz="1400" dirty="0" smtClean="0"/>
              <a:t>. 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(3 of 6)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00034" y="857232"/>
          <a:ext cx="8424935" cy="5866627"/>
        </p:xfrm>
        <a:graphic>
          <a:graphicData uri="http://schemas.openxmlformats.org/drawingml/2006/table">
            <a:tbl>
              <a:tblPr/>
              <a:tblGrid>
                <a:gridCol w="403581"/>
                <a:gridCol w="4010677"/>
                <a:gridCol w="4010677"/>
              </a:tblGrid>
              <a:tr h="1976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헤드라인M"/>
                        </a:rPr>
                        <a:t>아이슬랜드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헤드라인M"/>
                        </a:rPr>
                        <a:t>노르웨이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084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HY헤드라인M"/>
                        </a:rPr>
                        <a:t>OTC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  <a:ea typeface="HY헤드라인M"/>
                        </a:rPr>
                        <a:t>판매 규제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8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모든 의약품 약국에서만 판매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n-lt"/>
                        </a:rPr>
                        <a:t>모든 의약품 약국에서만 판매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동일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금연보조제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니코틴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2mg) </a:t>
                      </a: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약국외 판매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(2003.1). 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진통제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비강분무제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제산제에 대해 특별허가 받아 약국외 판매</a:t>
                      </a:r>
                      <a:r>
                        <a:rPr lang="en-US" altLang="ko-KR" sz="120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(2003.11).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9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가격 및 마진 규제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38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정부가 처방약과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OTC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모두에서 도매와 소매 마진을 규제함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정부가 처방약에서 도매와 소매 마진을 규제함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OTC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에 대해 자율가격제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(1995)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실시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2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1996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월 정책도입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정부가 처방약에서 도매가와 소매가의 최대치만 규제함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도매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소매가에서 할인 가능해짐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OTC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에 대해 자율가격제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2001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월 정책도입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정부가 처방약에서 도매가와 소매가의 최대치만 규제함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도매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소매가에서 할인 가능해짐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약국소유권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9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개인 약사가 개별 약국 소유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정부에 의해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규제받음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52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후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1996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월 정책도입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원칙적으로 자유로운 소유와 설립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약사개인이 각 약국에서 서비스를 제공할 의무를 지님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제약회사와 처방의사는 소유권 가질 수 없음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816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  <a:ea typeface="HY헤드라인M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  <a:ea typeface="HY헤드라인M"/>
                        </a:rPr>
                        <a:t>인당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n-lt"/>
                          <a:ea typeface="HY헤드라인M"/>
                        </a:rPr>
                        <a:t>약제비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70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546 (2001)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양국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DDD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당 사용량 유사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, but</a:t>
                      </a: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노르웨이에 비해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n-lt"/>
                        </a:rPr>
                        <a:t>약가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 높음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.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365 (2001)</a:t>
                      </a: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(4 of 6) 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64588" y="1052736"/>
          <a:ext cx="8424936" cy="5755870"/>
        </p:xfrm>
        <a:graphic>
          <a:graphicData uri="http://schemas.openxmlformats.org/drawingml/2006/table">
            <a:tbl>
              <a:tblPr/>
              <a:tblGrid>
                <a:gridCol w="403582"/>
                <a:gridCol w="4010677"/>
                <a:gridCol w="4010677"/>
              </a:tblGrid>
              <a:tr h="3173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3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err="1" smtClean="0"/>
                        <a:t>아이슬랜드</a:t>
                      </a:r>
                      <a:endParaRPr lang="ko-KR" altLang="en-US" sz="1300" b="1" dirty="0"/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/>
                        <a:t>노르웨이</a:t>
                      </a:r>
                      <a:endParaRPr lang="ko-KR" altLang="en-US" sz="1300" b="1" dirty="0"/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7672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약국 수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lt"/>
                        </a:rPr>
                        <a:t>약국 당 인구수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*** 우리나라 약국당 인구수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2,378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명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(2008),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서울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1,932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에서 울산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3,090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까지 지역격차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263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4,800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명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(2004)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규제완화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(1996) 2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후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약국수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40%(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지역격차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17~67%)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증가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과거처럼 보건부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승인받아야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하지만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1996-2004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사이 승인 거부된 것은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 뿐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최근 증가추세 거의 둔화되었지만 도시지역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(Reykjavik)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은 서서히 증가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시골지역 약국은 폐업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8,800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명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(2004)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2001.1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부터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2004.3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사이에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128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 신규약국이 생겨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32%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증가함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과거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1991-2000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사이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71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 증가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).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신규약국은 주로 도심과 상업지구에 생김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일부 약국 없던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지자체에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생기기도 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개혁 이전에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434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 지역 중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210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 약국 없었으나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2003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200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개로 감소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133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시장의 수평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수직적 통합</a:t>
                      </a: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54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경쟁당국은 특정 지역에 형성된 사적 독점을 막기 위해 특정 약국들을 처분하게끔 하기도 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한 약국그룹이 환자 유치를 위해 환자본인부담 할인 시작함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도시지역에만 할인 계속 존재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제약사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약국그룹간 할인이 환자본인부담 할인으로 이어짐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 이득은 없음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1997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본인부담 높이고자 했을 때 저항이 덜했음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정부가 얻은 간접적인 이득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).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정부는 도시와 시골 지역 간 자원배치 조정 권한을 잃었음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1994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대부분 개인소유약국들이 도매상과의 협상력 위해 연합해 체인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만듬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Apokedjan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).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이전에 주소유의 도매상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(NMD)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가 독점했다가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도매상 시장진입도 허용하게 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(2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개진입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).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1999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Apokedjan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과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NMD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협상 결렬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대신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2000.2.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Tamro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라는 도매상과 수직적 통합 결정됨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당시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Apokedjan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은 노르웨이 약국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80%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이상 조직하고 있었기에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시장집중도 지나치게 커져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경쟁당국이 개입해 조정함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Apokedjan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에게 조직약국수 축소 요구함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이후 어떤 그룹도 전체 약국의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40%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이상 조직할 수 없게 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. 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29209" marR="29209" marT="8075" marB="807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4817" name="_x35327808"/>
          <p:cNvSpPr>
            <a:spLocks noChangeShapeType="1"/>
          </p:cNvSpPr>
          <p:nvPr/>
        </p:nvSpPr>
        <p:spPr bwMode="auto">
          <a:xfrm>
            <a:off x="0" y="0"/>
            <a:ext cx="0" cy="7938"/>
          </a:xfrm>
          <a:prstGeom prst="line">
            <a:avLst/>
          </a:prstGeom>
          <a:noFill/>
          <a:ln w="4191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(5 of 6) 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4817" name="_x35327808"/>
          <p:cNvSpPr>
            <a:spLocks noChangeShapeType="1"/>
          </p:cNvSpPr>
          <p:nvPr/>
        </p:nvSpPr>
        <p:spPr bwMode="auto">
          <a:xfrm>
            <a:off x="0" y="0"/>
            <a:ext cx="0" cy="7938"/>
          </a:xfrm>
          <a:prstGeom prst="line">
            <a:avLst/>
          </a:prstGeom>
          <a:noFill/>
          <a:ln w="4191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95535" y="1397000"/>
          <a:ext cx="8280922" cy="4840312"/>
        </p:xfrm>
        <a:graphic>
          <a:graphicData uri="http://schemas.openxmlformats.org/drawingml/2006/table">
            <a:tbl>
              <a:tblPr/>
              <a:tblGrid>
                <a:gridCol w="396680"/>
                <a:gridCol w="3942121"/>
                <a:gridCol w="3942121"/>
              </a:tblGrid>
              <a:tr h="3454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 err="1">
                          <a:solidFill>
                            <a:srgbClr val="000000"/>
                          </a:solidFill>
                          <a:latin typeface="HY헤드라인M"/>
                        </a:rPr>
                        <a:t>아이슬랜드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latin typeface="HY헤드라인M"/>
                        </a:rPr>
                        <a:t>노르웨이</a:t>
                      </a:r>
                      <a:endParaRPr lang="ko-KR" altLang="en-US" sz="1200" b="1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604" marR="49604" marT="13714" marB="1371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0101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HY헤드라인M"/>
                        </a:rPr>
                        <a:t>시장의 수평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HY헤드라인M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HY헤드라인M"/>
                        </a:rPr>
                        <a:t>수직적 통합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877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2001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개 약국체인이 시장의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85%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차지함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바탕"/>
                        </a:rPr>
                        <a:t>약국수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 증가와 더불어 시장도 수직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/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수평적 변화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2002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년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개 그룹이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55%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이상을 장악하였는데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, 2004.3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에는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97%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로 증가함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각 약국그룹은 대형 도매상과 직접 통합되어 있음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</a:t>
                      </a: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0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정부 관점에서 보면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가격경쟁과 할인을 통해 정부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바탕"/>
                        </a:rPr>
                        <a:t>약제비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 지원금 감소를 불러오는 게 정책의 주된 목표였음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실제로 가격경쟁으로 이어지지 않아 효과 없었음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제약사와 약국그룹간 할인이 있으나 투명하지 않았음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이것이 환자 본인부담 할인으로 제공됨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</a:t>
                      </a: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바탕"/>
                        </a:rPr>
                        <a:t>약국수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 증가와 판매량 증가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개점시간 증가로 접근성과 서비스 개선됨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그러나 </a:t>
                      </a:r>
                      <a:r>
                        <a:rPr lang="ko-KR" altLang="en-US" sz="1200" dirty="0" err="1">
                          <a:solidFill>
                            <a:srgbClr val="000000"/>
                          </a:solidFill>
                          <a:latin typeface="바탕"/>
                        </a:rPr>
                        <a:t>아일랜드같은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 할인이나 가격 경쟁은 나타나지 않음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보건부 평가에 따르면 통합 그룹이 제약사와 할인협상을 하지만 소비자나 정부에게 돌아오는 이득은 없음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서비스도 그리 개선되지 않았다고 함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2003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년 약사 의견조사에 따르면 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73%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가 업무부담 증가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, 40%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는 수용하기 어려울 정도라고 답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 75%</a:t>
                      </a:r>
                      <a:r>
                        <a:rPr lang="ko-KR" altLang="en-US" sz="1200" dirty="0">
                          <a:solidFill>
                            <a:srgbClr val="000000"/>
                          </a:solidFill>
                          <a:latin typeface="바탕"/>
                        </a:rPr>
                        <a:t>는 과거에 비해 전문성과 상업적이윤 사이에 갈등이 커졌다고 답</a:t>
                      </a: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바탕"/>
                        </a:rPr>
                        <a:t>.</a:t>
                      </a:r>
                    </a:p>
                  </a:txBody>
                  <a:tcPr marL="40602" marR="40602" marT="11225" marB="11225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목차</a:t>
            </a: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48310" y="2362705"/>
            <a:ext cx="6624736" cy="22322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각국의 일반의약품 </a:t>
            </a:r>
            <a:r>
              <a:rPr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약국외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판매 현황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일반의약품 </a:t>
            </a:r>
            <a:r>
              <a:rPr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약국외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판매 사례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미국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일본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영국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덴마크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이탈리아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일반인 약국참가를 허용한 나라와 그 사례 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시사점 및 향후 의약품 슈퍼판매 진행 예상 </a:t>
            </a:r>
            <a:endParaRPr lang="ko-KR" altLang="en-US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lnSpc>
                <a:spcPct val="200000"/>
              </a:lnSpc>
            </a:pPr>
            <a:endParaRPr lang="ko-KR" alt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 smtClean="0"/>
              <a:t> </a:t>
            </a:r>
          </a:p>
        </p:txBody>
      </p:sp>
      <p:sp>
        <p:nvSpPr>
          <p:cNvPr id="11" name="부제목 2"/>
          <p:cNvSpPr txBox="1">
            <a:spLocks/>
          </p:cNvSpPr>
          <p:nvPr/>
        </p:nvSpPr>
        <p:spPr>
          <a:xfrm>
            <a:off x="681496" y="4228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일반인 약국참가를 허용한 나라와 그 사례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(6 of 6)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1842" y="1005871"/>
            <a:ext cx="39361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 smtClean="0"/>
              <a:t>3. OTC </a:t>
            </a:r>
            <a:r>
              <a:rPr lang="ko-KR" altLang="en-US" sz="1600" b="1" dirty="0" smtClean="0"/>
              <a:t>가격에 미치는 영향</a:t>
            </a:r>
            <a:endParaRPr lang="ko-KR" altLang="en-US" sz="16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83149" y="1502131"/>
            <a:ext cx="8280920" cy="2770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PGEU</a:t>
            </a:r>
            <a:r>
              <a:rPr lang="ko-KR" altLang="en-US" sz="1400" dirty="0" smtClean="0"/>
              <a:t>의 보고서에 따르면</a:t>
            </a:r>
            <a:r>
              <a:rPr lang="en-US" altLang="ko-KR" sz="1400" dirty="0" smtClean="0"/>
              <a:t>,</a:t>
            </a:r>
            <a:br>
              <a:rPr lang="en-US" altLang="ko-KR" sz="1400" dirty="0" smtClean="0"/>
            </a:br>
            <a:r>
              <a:rPr lang="en-US" altLang="ko-KR" sz="1400" dirty="0" smtClean="0"/>
              <a:t>   - OBIG</a:t>
            </a:r>
            <a:r>
              <a:rPr lang="ko-KR" altLang="en-US" sz="1400" dirty="0" smtClean="0"/>
              <a:t>컨설턴트는 </a:t>
            </a:r>
            <a:r>
              <a:rPr lang="en-US" altLang="ko-KR" sz="1400" dirty="0" smtClean="0"/>
              <a:t>1995</a:t>
            </a:r>
            <a:r>
              <a:rPr lang="ko-KR" altLang="en-US" sz="1400" dirty="0" smtClean="0"/>
              <a:t>년</a:t>
            </a:r>
            <a:r>
              <a:rPr lang="en-US" altLang="ko-KR" sz="1400" dirty="0" smtClean="0"/>
              <a:t>-2005</a:t>
            </a:r>
            <a:r>
              <a:rPr lang="ko-KR" altLang="en-US" sz="1400" dirty="0" smtClean="0"/>
              <a:t>년간 </a:t>
            </a:r>
            <a:r>
              <a:rPr lang="en-US" altLang="ko-KR" sz="1400" dirty="0" smtClean="0"/>
              <a:t>EU 6</a:t>
            </a:r>
            <a:r>
              <a:rPr lang="ko-KR" altLang="en-US" sz="1400" dirty="0" smtClean="0"/>
              <a:t>개국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오스트리아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핀란드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아일랜드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네덜란드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노르웨이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  </a:t>
            </a:r>
            <a:r>
              <a:rPr lang="ko-KR" altLang="en-US" sz="1400" dirty="0" smtClean="0"/>
              <a:t>스페인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에서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가지 </a:t>
            </a:r>
            <a:r>
              <a:rPr lang="en-US" altLang="ko-KR" sz="1400" dirty="0" smtClean="0"/>
              <a:t>OTC</a:t>
            </a:r>
            <a:r>
              <a:rPr lang="ko-KR" altLang="en-US" sz="1400" dirty="0" smtClean="0"/>
              <a:t>제제 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파라세타몰</a:t>
            </a:r>
            <a:r>
              <a:rPr lang="ko-KR" altLang="en-US" sz="1400" dirty="0" smtClean="0"/>
              <a:t> 정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이부프로펜</a:t>
            </a:r>
            <a:r>
              <a:rPr lang="ko-KR" altLang="en-US" sz="1400" dirty="0" smtClean="0"/>
              <a:t> 정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디클로페낙</a:t>
            </a:r>
            <a:r>
              <a:rPr lang="ko-KR" altLang="en-US" sz="1400" dirty="0" smtClean="0"/>
              <a:t> 크림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연고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아시클로버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</a:t>
            </a:r>
            <a:r>
              <a:rPr lang="ko-KR" altLang="en-US" sz="1400" dirty="0" smtClean="0"/>
              <a:t>크림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연고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의 가격변동양상을 비교했음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4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아일랜드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네덜란드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노르웨이는 시장자유화로 가격경쟁이 일어나리라 예상되었던 국가였으나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  6</a:t>
            </a:r>
            <a:r>
              <a:rPr lang="ko-KR" altLang="en-US" sz="1400" dirty="0" smtClean="0"/>
              <a:t>개국 모두 최소한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가지 제품이상에서 뚜렷한 가격하락은 일어나지 않았음</a:t>
            </a:r>
            <a:r>
              <a:rPr lang="en-US" altLang="ko-KR" sz="1400" dirty="0" smtClean="0"/>
              <a:t>. </a:t>
            </a:r>
            <a:endParaRPr lang="ko-KR" altLang="en-US" sz="1400" dirty="0" smtClean="0"/>
          </a:p>
          <a:p>
            <a:pPr>
              <a:lnSpc>
                <a:spcPct val="14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시장이 통제된 오스트리아와 핀란드는 가장 안정적인 가격동향을 보여주었고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  </a:t>
            </a:r>
            <a:r>
              <a:rPr lang="ko-KR" altLang="en-US" sz="1400" dirty="0" smtClean="0"/>
              <a:t>규제가 철폐된 아일랜드와 노르웨이는 가격변동폭과 </a:t>
            </a:r>
            <a:r>
              <a:rPr lang="ko-KR" altLang="en-US" sz="1400" dirty="0" err="1" smtClean="0"/>
              <a:t>성장율이</a:t>
            </a:r>
            <a:r>
              <a:rPr lang="ko-KR" altLang="en-US" sz="1400" dirty="0" smtClean="0"/>
              <a:t> 가장 높았음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pPr>
              <a:lnSpc>
                <a:spcPct val="14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나머지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개국은 기간 동안 아일랜드와 노르웨이보다 약품소비 증가율이 더뎠음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시사점 및 향후 의약품 슈퍼판매 진행 예상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(1 of 2)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1842" y="1005871"/>
            <a:ext cx="66004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탈규제가 일반의약품 가격에 미치는 영향은 예측하기가 어려움</a:t>
            </a:r>
            <a:endParaRPr lang="ko-KR" altLang="en-US" sz="16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83149" y="1484784"/>
            <a:ext cx="8280920" cy="525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한 예로 </a:t>
            </a:r>
            <a:r>
              <a:rPr lang="ko-KR" altLang="en-US" sz="1400" dirty="0" err="1" smtClean="0"/>
              <a:t>이탈리아같은</a:t>
            </a:r>
            <a:r>
              <a:rPr lang="ko-KR" altLang="en-US" sz="1400" dirty="0" smtClean="0"/>
              <a:t> 경우는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</a:t>
            </a:r>
            <a:r>
              <a:rPr lang="ko-KR" altLang="en-US" sz="1400" dirty="0" smtClean="0"/>
              <a:t>약사면허세습제로 인하여 공정경쟁을 하기 힘든 </a:t>
            </a:r>
            <a:r>
              <a:rPr lang="ko-KR" altLang="en-US" sz="1400" dirty="0" err="1" smtClean="0"/>
              <a:t>구조속에서</a:t>
            </a:r>
            <a:r>
              <a:rPr lang="ko-KR" altLang="en-US" sz="1400" dirty="0" smtClean="0"/>
              <a:t> 이를 개선하기 위하여 탈규제 단행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</a:t>
            </a:r>
            <a:r>
              <a:rPr lang="ko-KR" altLang="en-US" sz="1400" dirty="0" smtClean="0"/>
              <a:t>그 효과로 가격의 하락을 </a:t>
            </a:r>
            <a:r>
              <a:rPr lang="ko-KR" altLang="en-US" sz="1400" dirty="0" err="1" smtClean="0"/>
              <a:t>예상할수</a:t>
            </a:r>
            <a:r>
              <a:rPr lang="ko-KR" altLang="en-US" sz="1400" dirty="0" smtClean="0"/>
              <a:t> 있지만</a:t>
            </a:r>
            <a:endParaRPr lang="en-US" altLang="ko-KR" sz="1400" dirty="0" smtClean="0"/>
          </a:p>
          <a:p>
            <a:pPr>
              <a:lnSpc>
                <a:spcPct val="125000"/>
              </a:lnSpc>
            </a:pPr>
            <a:r>
              <a:rPr lang="ko-KR" altLang="en-US" sz="800" dirty="0" smtClean="0"/>
              <a:t> </a:t>
            </a:r>
            <a:endParaRPr lang="en-US" altLang="ko-KR" sz="800" dirty="0" smtClean="0"/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노르웨이나 아이슬란드 같은 </a:t>
            </a:r>
            <a:r>
              <a:rPr lang="ko-KR" altLang="en-US" sz="1400" dirty="0" err="1" smtClean="0"/>
              <a:t>노르딕모델</a:t>
            </a:r>
            <a:r>
              <a:rPr lang="ko-KR" altLang="en-US" sz="1400" dirty="0" smtClean="0"/>
              <a:t> 경우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 </a:t>
            </a:r>
            <a:r>
              <a:rPr lang="ko-KR" altLang="en-US" sz="1400" dirty="0" smtClean="0"/>
              <a:t>탈규제가 약국시장을 몇 개의 대기업 도매업체로 집중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-</a:t>
            </a:r>
            <a:r>
              <a:rPr lang="ko-KR" altLang="en-US" sz="1400" dirty="0" smtClean="0"/>
              <a:t> 약 가격인하 효과는 거의 없었고 약국시장독점화라는 자본의 논리를 전형적으로 드러냈다</a:t>
            </a:r>
            <a:r>
              <a:rPr lang="en-US" altLang="ko-KR" sz="1400" dirty="0" smtClean="0"/>
              <a:t>.</a:t>
            </a:r>
            <a:br>
              <a:rPr lang="en-US" altLang="ko-KR" sz="1400" dirty="0" smtClean="0"/>
            </a:br>
            <a:endParaRPr lang="en-US" altLang="ko-KR" sz="800" dirty="0" smtClean="0"/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의약품 가격을 통제하는 나라 </a:t>
            </a:r>
            <a:r>
              <a:rPr lang="en-US" altLang="ko-KR" sz="1400" dirty="0" smtClean="0"/>
              <a:t>vs. </a:t>
            </a:r>
            <a:r>
              <a:rPr lang="ko-KR" altLang="en-US" sz="1400" dirty="0" smtClean="0"/>
              <a:t>시장에 맡긴 나라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의약품 가격 통제국가의  의약품소비 </a:t>
            </a:r>
            <a:r>
              <a:rPr lang="ko-KR" altLang="en-US" sz="1400" dirty="0" err="1" smtClean="0"/>
              <a:t>증가량이</a:t>
            </a:r>
            <a:r>
              <a:rPr lang="ko-KR" altLang="en-US" sz="1400" dirty="0" smtClean="0"/>
              <a:t> 더 낮았음</a:t>
            </a:r>
            <a:endParaRPr lang="en-US" altLang="ko-KR" sz="1400" dirty="0" smtClean="0"/>
          </a:p>
          <a:p>
            <a:pPr>
              <a:lnSpc>
                <a:spcPct val="125000"/>
              </a:lnSpc>
            </a:pPr>
            <a:endParaRPr lang="en-US" altLang="ko-KR" sz="800" dirty="0" smtClean="0"/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의약품 유통부문개선의 효과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어떤 표준적인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단일한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정책에 의하여 예상되는 효과를 거두는 것이 아니라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그 나라의 문화와 역사적 배경 이라는 구조 속에 종속되어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나라마다 다양한 효과를 나타내는 것으로 파악 할 수 있다</a:t>
            </a:r>
            <a:r>
              <a:rPr lang="en-US" altLang="ko-KR" sz="1400" dirty="0" smtClean="0"/>
              <a:t>.</a:t>
            </a:r>
            <a:br>
              <a:rPr lang="en-US" altLang="ko-KR" sz="1400" dirty="0" smtClean="0"/>
            </a:br>
            <a:endParaRPr lang="en-US" altLang="ko-KR" sz="800" dirty="0" smtClean="0"/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의약품 안전성 문제 </a:t>
            </a:r>
            <a:r>
              <a:rPr lang="en-US" altLang="ko-KR" sz="1400" dirty="0" smtClean="0"/>
              <a:t>&amp; </a:t>
            </a:r>
            <a:r>
              <a:rPr lang="ko-KR" altLang="en-US" sz="1400" dirty="0" smtClean="0"/>
              <a:t>슈퍼판매 → 의약품의 가격이 하락할 것이라는 예상의 근거가 상당히 미약함</a:t>
            </a:r>
            <a:endParaRPr lang="en-US" altLang="ko-KR" sz="1400" dirty="0" smtClean="0"/>
          </a:p>
          <a:p>
            <a:pPr>
              <a:lnSpc>
                <a:spcPct val="125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기재부의 </a:t>
            </a:r>
            <a:r>
              <a:rPr lang="ko-KR" altLang="en-US" sz="1400" dirty="0" err="1" smtClean="0"/>
              <a:t>선진화방안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>
              <a:lnSpc>
                <a:spcPct val="125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결국에는 유통자본의 이익을 증가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오히려 약국의 </a:t>
            </a:r>
            <a:r>
              <a:rPr lang="ko-KR" altLang="en-US" sz="1400" dirty="0" err="1" smtClean="0"/>
              <a:t>접근성을</a:t>
            </a:r>
            <a:r>
              <a:rPr lang="ko-KR" altLang="en-US" sz="1400" dirty="0" smtClean="0"/>
              <a:t> 저하시켜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최종적으로 피해가 시민들에게 </a:t>
            </a:r>
            <a:r>
              <a:rPr lang="ko-KR" altLang="en-US" sz="1400" dirty="0" err="1" smtClean="0"/>
              <a:t>전가될것이라고</a:t>
            </a:r>
            <a:r>
              <a:rPr lang="ko-KR" altLang="en-US" sz="1400" dirty="0" smtClean="0"/>
              <a:t> 판단됨 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시사점 및 향후 의약품 슈퍼판매 진행 예상 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(2 of 2)</a:t>
            </a:r>
            <a:endParaRPr lang="ko-KR" alt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91842" y="1005871"/>
            <a:ext cx="66004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 smtClean="0"/>
              <a:t>2.</a:t>
            </a:r>
            <a:r>
              <a:rPr lang="ko-KR" altLang="en-US" sz="1600" b="1" dirty="0" smtClean="0"/>
              <a:t>앞으로 진행방향 및 예상</a:t>
            </a:r>
            <a:endParaRPr lang="ko-KR" altLang="en-US" sz="16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683149" y="1484784"/>
            <a:ext cx="8280920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약사법 개정 정부안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9</a:t>
            </a:r>
            <a:r>
              <a:rPr lang="ko-KR" altLang="en-US" sz="1400" dirty="0" smtClean="0"/>
              <a:t>월쯤 국회로 회부 → </a:t>
            </a:r>
            <a:r>
              <a:rPr lang="ko-KR" altLang="en-US" sz="1400" dirty="0" err="1" smtClean="0"/>
              <a:t>보건복지위</a:t>
            </a:r>
            <a:r>
              <a:rPr lang="ko-KR" altLang="en-US" sz="1400" dirty="0" smtClean="0"/>
              <a:t> 상정 → </a:t>
            </a:r>
            <a:r>
              <a:rPr lang="ko-KR" altLang="en-US" sz="1400" dirty="0" err="1" smtClean="0"/>
              <a:t>심사소위로</a:t>
            </a:r>
            <a:r>
              <a:rPr lang="ko-KR" altLang="en-US" sz="1400" dirty="0" smtClean="0"/>
              <a:t> 회부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→ 한나라당과 민주당이 협의</a:t>
            </a:r>
            <a:endParaRPr lang="en-US" altLang="ko-KR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정당별</a:t>
            </a:r>
            <a:r>
              <a:rPr lang="ko-KR" altLang="en-US" sz="1400" dirty="0" smtClean="0"/>
              <a:t> 입장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민주당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약사법개정에 대하여 이번 국회 내에서 처리를 하지 않기로 한 것으로 알려지고 있으며 </a:t>
            </a:r>
            <a:r>
              <a:rPr lang="en-US" altLang="ko-KR" sz="1400" dirty="0" smtClean="0"/>
              <a:t> 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한나라당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법안처리에 상당한 고민을 하고 있는 것으로 파악됨</a:t>
            </a:r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en-US" altLang="ko-KR" sz="1400" dirty="0" smtClean="0"/>
              <a:t>But </a:t>
            </a:r>
            <a:r>
              <a:rPr lang="ko-KR" altLang="en-US" sz="1400" dirty="0" smtClean="0"/>
              <a:t>정부에서 또다시 강력하게 밀어붙이거나 </a:t>
            </a:r>
            <a:r>
              <a:rPr lang="en-US" altLang="ko-KR" sz="1400" dirty="0" smtClean="0"/>
              <a:t>/ </a:t>
            </a:r>
            <a:r>
              <a:rPr lang="ko-KR" altLang="en-US" sz="1400" dirty="0" err="1" smtClean="0"/>
              <a:t>조중동에서</a:t>
            </a:r>
            <a:r>
              <a:rPr lang="ko-KR" altLang="en-US" sz="1400" dirty="0" smtClean="0"/>
              <a:t> 여론을 악화시키면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</a:t>
            </a:r>
            <a:r>
              <a:rPr lang="ko-KR" altLang="en-US" sz="1400" dirty="0" smtClean="0"/>
              <a:t>→ 한나라당과 민주당은 약사법개정안을 </a:t>
            </a:r>
            <a:r>
              <a:rPr lang="ko-KR" altLang="en-US" sz="1400" dirty="0" err="1" smtClean="0"/>
              <a:t>처리시킬수도</a:t>
            </a:r>
            <a:r>
              <a:rPr lang="ko-KR" altLang="en-US" sz="1400" dirty="0" smtClean="0"/>
              <a:t> 있음</a:t>
            </a:r>
            <a:endParaRPr lang="en-US" altLang="ko-KR" sz="14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이때 서로에게 가장부담이 적은 방법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특수장소를 이용하여 처리하는 것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약국이 의약품을 특수장소에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편의점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에 공급하는 방안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의약품공급을 약국이 주도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편의점에서의 의약품판매량을 간접적으로 통제 가능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해당 안을 가장 크게 밀고 있는 그룹이 약사회 </a:t>
            </a:r>
            <a:r>
              <a:rPr lang="ko-KR" altLang="en-US" sz="1400" dirty="0" err="1" smtClean="0"/>
              <a:t>박인춘</a:t>
            </a:r>
            <a:r>
              <a:rPr lang="ko-KR" altLang="en-US" sz="1400" dirty="0" smtClean="0"/>
              <a:t> 부회장과 한나라당 </a:t>
            </a:r>
            <a:r>
              <a:rPr lang="ko-KR" altLang="en-US" sz="1400" dirty="0" err="1" smtClean="0"/>
              <a:t>원희목</a:t>
            </a:r>
            <a:r>
              <a:rPr lang="ko-KR" altLang="en-US" sz="1400" dirty="0" smtClean="0"/>
              <a:t> 의원인 것 같음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문제점 </a:t>
            </a:r>
            <a:endParaRPr lang="en-US" altLang="ko-KR" sz="1400" dirty="0" smtClean="0"/>
          </a:p>
          <a:p>
            <a:pPr marL="269875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이제까지 의약품 안전성을 내세웠던 약사회의 논리적 기반 → 결과적으로는 수사에 불과</a:t>
            </a:r>
            <a:endParaRPr lang="en-US" altLang="ko-KR" sz="1400" dirty="0" smtClean="0"/>
          </a:p>
          <a:p>
            <a:pPr marL="269875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결국에는 규제가 철폐되어 완전히 슈퍼판매로 진행될 때 약사회가 어떤 논리도 가질 수 없게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</a:t>
            </a:r>
            <a:r>
              <a:rPr lang="ko-KR" altLang="en-US" sz="1400" dirty="0" smtClean="0"/>
              <a:t>되는 상황을 </a:t>
            </a:r>
            <a:r>
              <a:rPr lang="ko-KR" altLang="en-US" sz="1400" dirty="0" err="1" smtClean="0"/>
              <a:t>낳을수</a:t>
            </a:r>
            <a:r>
              <a:rPr lang="ko-KR" altLang="en-US" sz="1400" dirty="0" smtClean="0"/>
              <a:t> 있음</a:t>
            </a:r>
            <a:endParaRPr lang="en-US" altLang="ko-KR" sz="1400" dirty="0" smtClean="0"/>
          </a:p>
          <a:p>
            <a:pPr marL="269875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결국 특수장소는 트로이의 목마가 될 가능성이 큼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참고자료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유럽의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비처방약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시장 자료 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97125" y="1026028"/>
            <a:ext cx="8446985" cy="64807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프랑스와 독일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영국이 전체 유럽연합의 의약품 시장의 </a:t>
            </a:r>
            <a:r>
              <a:rPr lang="en-US" altLang="ko-KR" sz="1400" dirty="0" smtClean="0"/>
              <a:t>50% </a:t>
            </a:r>
            <a:r>
              <a:rPr lang="ko-KR" altLang="en-US" sz="1400" dirty="0" smtClean="0"/>
              <a:t>이상을 차지하며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</a:t>
            </a:r>
            <a:r>
              <a:rPr lang="ko-KR" altLang="en-US" sz="1400" dirty="0" smtClean="0"/>
              <a:t>유럽의 </a:t>
            </a:r>
            <a:r>
              <a:rPr lang="ko-KR" altLang="en-US" sz="1400" dirty="0" err="1" smtClean="0"/>
              <a:t>비처방약</a:t>
            </a:r>
            <a:r>
              <a:rPr lang="ko-KR" altLang="en-US" sz="1400" dirty="0" smtClean="0"/>
              <a:t> 시장을 주도 </a:t>
            </a:r>
            <a:endParaRPr lang="ko-KR" altLang="en-US" sz="1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4577" name="_x67552112" descr="EMB0000069c23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8280920" cy="5077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참고자료</a:t>
            </a:r>
            <a:r>
              <a:rPr kumimoji="0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유럽의 나라별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비처방약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처방약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97125" y="1026027"/>
            <a:ext cx="8446985" cy="72549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유럽연합 각각의 나라마다 처방약과 </a:t>
            </a:r>
            <a:r>
              <a:rPr lang="ko-KR" altLang="en-US" sz="1400" dirty="0" err="1" smtClean="0"/>
              <a:t>비처방약의</a:t>
            </a:r>
            <a:r>
              <a:rPr lang="ko-KR" altLang="en-US" sz="1400" dirty="0" smtClean="0"/>
              <a:t> 기준이 각각 다른 만큼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</a:t>
            </a:r>
            <a:r>
              <a:rPr lang="ko-KR" altLang="en-US" sz="1400" dirty="0" smtClean="0"/>
              <a:t>비슷한 분류를 택하고 있는 영국과 독일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그리고 다른 나라들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이라도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</a:t>
            </a:r>
            <a:r>
              <a:rPr lang="ko-KR" altLang="en-US" sz="1400" dirty="0" smtClean="0"/>
              <a:t>아래의 표처럼 실제로 그 안을 들여다 보면 큰 차이가 있음</a:t>
            </a:r>
          </a:p>
          <a:p>
            <a:pPr>
              <a:lnSpc>
                <a:spcPct val="120000"/>
              </a:lnSpc>
              <a:buFont typeface="Wingdings" pitchFamily="2" charset="2"/>
              <a:buChar char="l"/>
            </a:pPr>
            <a:endParaRPr lang="ko-KR" altLang="en-US" sz="14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7649" name="_x67717216" descr="EMB0000069c23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16833"/>
            <a:ext cx="8488538" cy="4737566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543261" y="6577850"/>
            <a:ext cx="8136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 smtClean="0">
                <a:latin typeface="돋움"/>
                <a:ea typeface="돋움"/>
              </a:rPr>
              <a:t>※ </a:t>
            </a:r>
            <a:r>
              <a:rPr lang="ko-KR" altLang="en-US" sz="1200" dirty="0" smtClean="0"/>
              <a:t>출처</a:t>
            </a:r>
            <a:r>
              <a:rPr lang="en-US" altLang="ko-KR" sz="1200" dirty="0" smtClean="0"/>
              <a:t>: Association of the European Self-medication Industry(AESGP))</a:t>
            </a:r>
            <a:endParaRPr lang="en-US" altLang="ko-K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ko-KR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55469" y="2641115"/>
            <a:ext cx="4755938" cy="2232248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ko-KR" alt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감사합니다</a:t>
            </a:r>
            <a:r>
              <a:rPr lang="en-US" altLang="ko-KR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ko-KR" altLang="en-US" sz="3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ko-KR" sz="30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_x109750776" descr="EMB00001ac48c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645024"/>
            <a:ext cx="6696744" cy="2850123"/>
          </a:xfrm>
          <a:prstGeom prst="rect">
            <a:avLst/>
          </a:prstGeom>
          <a:noFill/>
        </p:spPr>
      </p:pic>
      <p:cxnSp>
        <p:nvCxnSpPr>
          <p:cNvPr id="6" name="직선 연결선 5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각국의 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현황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319404" y="6521952"/>
            <a:ext cx="6696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/>
              <a:t>▲ 유럽 등 </a:t>
            </a:r>
            <a:r>
              <a:rPr lang="ko-KR" altLang="en-US" sz="1200" dirty="0" err="1"/>
              <a:t>비처방약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약국외</a:t>
            </a:r>
            <a:r>
              <a:rPr lang="ko-KR" altLang="en-US" sz="1200" dirty="0"/>
              <a:t> 판매 허용 현황 및 국가별 약국당 인구수</a:t>
            </a:r>
            <a:r>
              <a:rPr lang="en-US" altLang="ko-KR" sz="1200" dirty="0"/>
              <a:t>&lt;</a:t>
            </a:r>
            <a:r>
              <a:rPr lang="ko-KR" altLang="en-US" sz="1200" dirty="0"/>
              <a:t>자료제공</a:t>
            </a:r>
            <a:r>
              <a:rPr lang="en-US" altLang="ko-KR" sz="1200" dirty="0"/>
              <a:t>:</a:t>
            </a:r>
            <a:r>
              <a:rPr lang="ko-KR" altLang="en-US" sz="1200" dirty="0"/>
              <a:t>대한약사회</a:t>
            </a:r>
            <a:r>
              <a:rPr lang="en-US" altLang="ko-KR" sz="1200" dirty="0"/>
              <a:t>&gt;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052736"/>
            <a:ext cx="8640960" cy="223224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v"/>
            </a:pPr>
            <a:r>
              <a:rPr lang="ko-KR" altLang="en-US" sz="1600" b="1" dirty="0" smtClean="0"/>
              <a:t> 슈퍼판매를 허용하지 않는 국가 </a:t>
            </a:r>
            <a:r>
              <a:rPr lang="en-US" altLang="ko-KR" sz="1600" b="1" dirty="0" smtClean="0"/>
              <a:t>: </a:t>
            </a:r>
            <a:r>
              <a:rPr lang="ko-KR" altLang="en-US" sz="1600" b="1" dirty="0" smtClean="0"/>
              <a:t>총 </a:t>
            </a:r>
            <a:r>
              <a:rPr lang="en-US" altLang="ko-KR" sz="1600" b="1" dirty="0" smtClean="0"/>
              <a:t>12</a:t>
            </a:r>
            <a:r>
              <a:rPr lang="ko-KR" altLang="en-US" sz="1600" b="1" dirty="0" smtClean="0"/>
              <a:t>개국 </a:t>
            </a:r>
            <a:endParaRPr lang="en-US" altLang="ko-KR" sz="1600" b="1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그리스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독일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룩셈부르크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벨기에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스페인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슬로바키아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오스트리아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칠레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터키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프랑스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핀란드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한국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en-US" altLang="ko-KR" sz="1200" dirty="0" smtClean="0"/>
          </a:p>
          <a:p>
            <a:pPr>
              <a:lnSpc>
                <a:spcPct val="130000"/>
              </a:lnSpc>
              <a:buFont typeface="Wingdings" pitchFamily="2" charset="2"/>
              <a:buChar char="v"/>
            </a:pPr>
            <a:r>
              <a:rPr lang="ko-KR" altLang="en-US" sz="1600" b="1" dirty="0" smtClean="0"/>
              <a:t> 슈퍼판매를 허용하는 국가 </a:t>
            </a:r>
            <a:r>
              <a:rPr lang="en-US" altLang="ko-KR" sz="1600" b="1" dirty="0" smtClean="0"/>
              <a:t>: </a:t>
            </a:r>
            <a:r>
              <a:rPr lang="ko-KR" altLang="en-US" sz="1600" b="1" dirty="0" smtClean="0"/>
              <a:t>총 </a:t>
            </a:r>
            <a:r>
              <a:rPr lang="en-US" altLang="ko-KR" sz="1600" b="1" dirty="0" smtClean="0"/>
              <a:t>20</a:t>
            </a:r>
            <a:r>
              <a:rPr lang="ko-KR" altLang="en-US" sz="1600" b="1" dirty="0" smtClean="0"/>
              <a:t>개국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국가에서 전적으로 </a:t>
            </a:r>
            <a:r>
              <a:rPr lang="ko-KR" altLang="en-US" sz="1400" dirty="0" err="1" smtClean="0"/>
              <a:t>공보험을</a:t>
            </a:r>
            <a:r>
              <a:rPr lang="ko-KR" altLang="en-US" sz="1400" dirty="0" smtClean="0"/>
              <a:t> 실시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노르웨이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영국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개국 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err="1" smtClean="0"/>
              <a:t>공보험과</a:t>
            </a:r>
            <a:r>
              <a:rPr lang="ko-KR" altLang="en-US" sz="1400" dirty="0" smtClean="0"/>
              <a:t> 사보험이 혼재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뉴질랜드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멕시코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스웨덴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슬로베니아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아이슬란드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아일랜드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이탈리아</a:t>
            </a:r>
            <a:r>
              <a:rPr lang="en-US" altLang="ko-KR" sz="1400" dirty="0" smtClean="0"/>
              <a:t>,</a:t>
            </a:r>
            <a:br>
              <a:rPr lang="en-US" altLang="ko-KR" sz="1400" dirty="0" smtClean="0"/>
            </a:br>
            <a:r>
              <a:rPr lang="en-US" altLang="ko-KR" sz="1400" dirty="0" smtClean="0"/>
              <a:t>                                       </a:t>
            </a:r>
            <a:r>
              <a:rPr lang="ko-KR" altLang="en-US" sz="1400" dirty="0" smtClean="0"/>
              <a:t>일본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체코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캐나다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포르투갈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폴란드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헝가리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호주 </a:t>
            </a:r>
            <a:r>
              <a:rPr lang="en-US" altLang="ko-KR" sz="1400" dirty="0" smtClean="0"/>
              <a:t>14</a:t>
            </a:r>
            <a:r>
              <a:rPr lang="ko-KR" altLang="en-US" sz="1400" dirty="0" smtClean="0"/>
              <a:t>개국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거의 사보험에 의존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네덜란드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덴마크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미국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스위스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개국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일반의약품 </a:t>
            </a:r>
            <a:r>
              <a:rPr lang="ko-KR" altLang="en-US" sz="20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약국외</a:t>
            </a:r>
            <a:r>
              <a:rPr lang="ko-KR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미국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 of 4)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39702" y="1153581"/>
            <a:ext cx="8409410" cy="112329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의약품 분류체계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처방약</a:t>
            </a:r>
            <a:r>
              <a:rPr lang="en-US" altLang="ko-KR" sz="1400" dirty="0" smtClean="0"/>
              <a:t>(Rx): </a:t>
            </a:r>
            <a:r>
              <a:rPr lang="ko-KR" altLang="en-US" sz="1400" dirty="0" smtClean="0"/>
              <a:t>연방법에 의해 처방전 없이 조제하는 것을 금한다는 표시가 있음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err="1" smtClean="0"/>
              <a:t>비처방약</a:t>
            </a:r>
            <a:r>
              <a:rPr lang="en-US" altLang="ko-KR" sz="1400" dirty="0" smtClean="0"/>
              <a:t>(OTC): </a:t>
            </a:r>
            <a:r>
              <a:rPr lang="ko-KR" altLang="en-US" sz="1400" dirty="0" smtClean="0"/>
              <a:t>약국 및 약국 외에서도 자유롭게 구입 가능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endParaRPr lang="ko-KR" altLang="en-US" sz="1400" dirty="0"/>
          </a:p>
        </p:txBody>
      </p:sp>
      <p:sp>
        <p:nvSpPr>
          <p:cNvPr id="10" name="직사각형 9"/>
          <p:cNvSpPr>
            <a:spLocks/>
          </p:cNvSpPr>
          <p:nvPr/>
        </p:nvSpPr>
        <p:spPr bwMode="auto">
          <a:xfrm>
            <a:off x="323527" y="2564904"/>
            <a:ext cx="8537137" cy="2736304"/>
          </a:xfrm>
          <a:prstGeom prst="rect">
            <a:avLst/>
          </a:prstGeom>
          <a:solidFill>
            <a:schemeClr val="bg1"/>
          </a:solidFill>
          <a:ln w="63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" tIns="0" rIns="1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39800" eaLnBrk="0" fontAlgn="b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</a:pPr>
            <a:endParaRPr lang="ko-KR" altLang="en-US" sz="800" b="1" dirty="0">
              <a:solidFill>
                <a:srgbClr val="0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536" y="2852935"/>
            <a:ext cx="8194971" cy="237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400" dirty="0" smtClean="0"/>
              <a:t>    미국 </a:t>
            </a:r>
            <a:r>
              <a:rPr lang="ko-KR" altLang="en-US" sz="1400" dirty="0" err="1" smtClean="0"/>
              <a:t>식약청은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8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1) </a:t>
            </a:r>
            <a:r>
              <a:rPr lang="ko-KR" altLang="en-US" sz="1400" dirty="0" smtClean="0"/>
              <a:t>위험성보다 이점이 크고</a:t>
            </a:r>
            <a:r>
              <a:rPr lang="en-US" altLang="ko-KR" sz="1400" dirty="0" smtClean="0"/>
              <a:t>,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2) </a:t>
            </a:r>
            <a:r>
              <a:rPr lang="ko-KR" altLang="en-US" sz="1400" dirty="0" smtClean="0"/>
              <a:t>남용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악용될 위험성이 적으며</a:t>
            </a:r>
            <a:r>
              <a:rPr lang="en-US" altLang="ko-KR" sz="1400" dirty="0" smtClean="0"/>
              <a:t>, 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3) </a:t>
            </a:r>
            <a:r>
              <a:rPr lang="ko-KR" altLang="en-US" sz="1400" dirty="0" smtClean="0"/>
              <a:t>정확한 라벨이 되어있어 소비자가 전문 의료인의 도움이나 지도 없이도 안전하고 효과적으로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  </a:t>
            </a:r>
            <a:r>
              <a:rPr lang="ko-KR" altLang="en-US" sz="1400" dirty="0" smtClean="0"/>
              <a:t>자가처방에 사용할 수 </a:t>
            </a:r>
            <a:r>
              <a:rPr lang="ko-KR" altLang="en-US" sz="1400" dirty="0" err="1" smtClean="0"/>
              <a:t>있을것</a:t>
            </a: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</a:t>
            </a:r>
            <a:r>
              <a:rPr lang="ko-KR" altLang="en-US" sz="1400" dirty="0" smtClean="0"/>
              <a:t>이 세가지의 조건을 만족하는 의약품들을 </a:t>
            </a:r>
            <a:r>
              <a:rPr lang="ko-KR" altLang="en-US" sz="1400" dirty="0" err="1" smtClean="0"/>
              <a:t>비처방</a:t>
            </a:r>
            <a:r>
              <a:rPr lang="ko-KR" altLang="en-US" sz="1400" dirty="0" smtClean="0"/>
              <a:t> 일반 의약품</a:t>
            </a:r>
            <a:r>
              <a:rPr lang="en-US" altLang="ko-KR" sz="1400" dirty="0" smtClean="0"/>
              <a:t>(OTC)</a:t>
            </a:r>
            <a:r>
              <a:rPr lang="ko-KR" altLang="en-US" sz="1400" dirty="0" smtClean="0"/>
              <a:t>으로 분류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일반 의약품으로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</a:t>
            </a:r>
            <a:r>
              <a:rPr lang="ko-KR" altLang="en-US" sz="1400" dirty="0" smtClean="0"/>
              <a:t>분류가 되면 </a:t>
            </a:r>
            <a:r>
              <a:rPr lang="ko-KR" altLang="en-US" sz="1400" dirty="0" err="1" smtClean="0"/>
              <a:t>마트나</a:t>
            </a:r>
            <a:r>
              <a:rPr lang="ko-KR" altLang="en-US" sz="1400" dirty="0" smtClean="0"/>
              <a:t> 편의점 등에서 판매가 가능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598122" y="2428613"/>
            <a:ext cx="3477585" cy="34772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600" b="1" dirty="0" smtClean="0"/>
              <a:t>미국의 일반 의약품 분류 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미국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(2 of 4)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8" y="1052736"/>
            <a:ext cx="8640960" cy="260778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2. OTC </a:t>
            </a:r>
            <a:r>
              <a:rPr lang="ko-KR" altLang="en-US" sz="1600" b="1" dirty="0" smtClean="0"/>
              <a:t>시장규모 및 판매현황</a:t>
            </a:r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 marL="90488" indent="90488"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IMS Health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전 세계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시장을 </a:t>
            </a:r>
            <a:r>
              <a:rPr lang="en-US" altLang="ko-KR" sz="1400" dirty="0" smtClean="0"/>
              <a:t>570</a:t>
            </a:r>
            <a:r>
              <a:rPr lang="ko-KR" altLang="en-US" sz="1400" dirty="0" smtClean="0"/>
              <a:t>억 유로 규모로 전체 제약시장의 </a:t>
            </a:r>
            <a:r>
              <a:rPr lang="en-US" altLang="ko-KR" sz="1400" dirty="0" smtClean="0"/>
              <a:t>10.3%</a:t>
            </a:r>
            <a:r>
              <a:rPr lang="ko-KR" altLang="en-US" sz="1400" dirty="0" smtClean="0"/>
              <a:t>로 추정 </a:t>
            </a:r>
            <a:r>
              <a:rPr lang="en-US" altLang="ko-KR" sz="1400" dirty="0" smtClean="0"/>
              <a:t>&lt;</a:t>
            </a:r>
            <a:r>
              <a:rPr lang="ko-KR" altLang="en-US" sz="1400" dirty="0" smtClean="0"/>
              <a:t>도표 참조</a:t>
            </a:r>
            <a:r>
              <a:rPr lang="en-US" altLang="ko-KR" sz="1400" dirty="0" smtClean="0"/>
              <a:t>&gt;</a:t>
            </a:r>
          </a:p>
          <a:p>
            <a:pPr>
              <a:lnSpc>
                <a:spcPct val="130000"/>
              </a:lnSpc>
            </a:pPr>
            <a:r>
              <a:rPr lang="ko-KR" altLang="en-US" sz="1400" dirty="0" smtClean="0"/>
              <a:t>    각 국가별로 제약시장에서 </a:t>
            </a:r>
            <a:r>
              <a:rPr lang="en-US" altLang="ko-KR" sz="1400" dirty="0" smtClean="0"/>
              <a:t>OTC</a:t>
            </a:r>
            <a:r>
              <a:rPr lang="ko-KR" altLang="en-US" sz="1400" dirty="0" smtClean="0"/>
              <a:t>가 차지하는 비중은 차이를 보이는데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미국의 경우는 </a:t>
            </a:r>
            <a:r>
              <a:rPr lang="en-US" altLang="ko-KR" sz="1400" dirty="0" smtClean="0"/>
              <a:t>5%</a:t>
            </a:r>
            <a:r>
              <a:rPr lang="ko-KR" altLang="en-US" sz="1400" dirty="0" smtClean="0"/>
              <a:t>대</a:t>
            </a:r>
            <a:r>
              <a:rPr lang="en-US" altLang="ko-KR" sz="1400" dirty="0" smtClean="0"/>
              <a:t>(2004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5.6%, 2005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5.6%, 2006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5.3%)</a:t>
            </a:r>
            <a:r>
              <a:rPr lang="ko-KR" altLang="en-US" sz="1400" dirty="0" smtClean="0"/>
              <a:t>를 유지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미국 </a:t>
            </a:r>
            <a:r>
              <a:rPr lang="ko-KR" altLang="en-US" sz="1400" dirty="0" err="1" smtClean="0"/>
              <a:t>일반약</a:t>
            </a:r>
            <a:r>
              <a:rPr lang="ko-KR" altLang="en-US" sz="1400" dirty="0" smtClean="0"/>
              <a:t> 시장 성장률은 </a:t>
            </a:r>
            <a:r>
              <a:rPr lang="ko-KR" altLang="en-US" sz="1400" dirty="0" err="1" smtClean="0"/>
              <a:t>전문약</a:t>
            </a:r>
            <a:r>
              <a:rPr lang="ko-KR" altLang="en-US" sz="1400" dirty="0" smtClean="0"/>
              <a:t> 시장 성장률에 비하면 낮은 실정이나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미국이 전 세계 제약시장의 절반 가까이를 차지하고 있기 때문에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- </a:t>
            </a:r>
            <a:r>
              <a:rPr lang="ko-KR" altLang="en-US" sz="1400" dirty="0" smtClean="0"/>
              <a:t>단일국가로서는 최대 규모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시장  </a:t>
            </a:r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67563024" descr="EMB0000069c23e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9770" y="3501010"/>
            <a:ext cx="7220623" cy="3273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미국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(3 of 4)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8" y="1052736"/>
            <a:ext cx="8640960" cy="260778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2. OTC </a:t>
            </a:r>
            <a:r>
              <a:rPr lang="ko-KR" altLang="en-US" sz="1600" b="1" dirty="0" smtClean="0"/>
              <a:t>시장규모 및 판매현황</a:t>
            </a:r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미국 소비자건강제품협회</a:t>
            </a:r>
            <a:r>
              <a:rPr lang="en-US" altLang="ko-KR" sz="1400" dirty="0" smtClean="0"/>
              <a:t>(Consumer Health Products Association)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- 2007</a:t>
            </a:r>
            <a:r>
              <a:rPr lang="ko-KR" altLang="en-US" sz="1400" dirty="0" smtClean="0"/>
              <a:t>년 미국 </a:t>
            </a:r>
            <a:r>
              <a:rPr lang="en-US" altLang="ko-KR" sz="1400" dirty="0" smtClean="0"/>
              <a:t>OTC </a:t>
            </a:r>
            <a:r>
              <a:rPr lang="ko-KR" altLang="en-US" sz="1400" dirty="0" smtClean="0"/>
              <a:t>시장 규모는 </a:t>
            </a:r>
            <a:r>
              <a:rPr lang="en-US" altLang="ko-KR" sz="1400" dirty="0" smtClean="0"/>
              <a:t>161</a:t>
            </a:r>
            <a:r>
              <a:rPr lang="ko-KR" altLang="en-US" sz="1400" dirty="0" smtClean="0"/>
              <a:t>억 달러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소매기준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월마트</a:t>
            </a:r>
            <a:r>
              <a:rPr lang="ko-KR" altLang="en-US" sz="1400" dirty="0" smtClean="0"/>
              <a:t> 매출 제외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로 기침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감기 관련 제품</a:t>
            </a:r>
            <a:r>
              <a:rPr lang="en-US" altLang="ko-KR" sz="1400" dirty="0" smtClean="0"/>
              <a:t>, </a:t>
            </a:r>
            <a:br>
              <a:rPr lang="en-US" altLang="ko-KR" sz="1400" dirty="0" smtClean="0"/>
            </a:br>
            <a:r>
              <a:rPr lang="en-US" altLang="ko-KR" sz="1400" dirty="0" smtClean="0"/>
              <a:t>     </a:t>
            </a:r>
            <a:r>
              <a:rPr lang="ko-KR" altLang="en-US" sz="1400" dirty="0" smtClean="0"/>
              <a:t>경구용 진통제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제산제 등 </a:t>
            </a:r>
            <a:r>
              <a:rPr lang="ko-KR" altLang="en-US" sz="1400" dirty="0" err="1" smtClean="0"/>
              <a:t>속쓰림</a:t>
            </a:r>
            <a:r>
              <a:rPr lang="ko-KR" altLang="en-US" sz="1400" dirty="0" smtClean="0"/>
              <a:t> 치료제가 가장 큰 비중을 차지</a:t>
            </a:r>
            <a:r>
              <a:rPr lang="en-US" altLang="ko-KR" sz="1400" dirty="0" smtClean="0"/>
              <a:t>&lt;</a:t>
            </a:r>
            <a:r>
              <a:rPr lang="ko-KR" altLang="en-US" sz="1400" dirty="0" smtClean="0"/>
              <a:t>표</a:t>
            </a:r>
            <a:r>
              <a:rPr lang="en-US" altLang="ko-KR" sz="1400" dirty="0" smtClean="0"/>
              <a:t>1 </a:t>
            </a:r>
            <a:r>
              <a:rPr lang="ko-KR" altLang="en-US" sz="1400" dirty="0" smtClean="0"/>
              <a:t>참조</a:t>
            </a:r>
            <a:r>
              <a:rPr lang="en-US" altLang="ko-KR" sz="1400" dirty="0" smtClean="0"/>
              <a:t>&gt; </a:t>
            </a:r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9457" name="_x67578808" descr="EMB0000069c23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098" y="2647574"/>
            <a:ext cx="5912290" cy="4193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미국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 of 4) 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7" y="1052736"/>
            <a:ext cx="8794715" cy="561662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2. OTC </a:t>
            </a:r>
            <a:r>
              <a:rPr lang="ko-KR" altLang="en-US" sz="1600" b="1" dirty="0" smtClean="0"/>
              <a:t>시장규모 및 판매현황</a:t>
            </a:r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OTC </a:t>
            </a:r>
            <a:r>
              <a:rPr lang="ko-KR" altLang="en-US" sz="1400" dirty="0" smtClean="0"/>
              <a:t>대표품목</a:t>
            </a:r>
            <a:endParaRPr lang="en-US" altLang="ko-KR" sz="1400" dirty="0" smtClean="0"/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- </a:t>
            </a:r>
            <a:r>
              <a:rPr lang="ko-KR" altLang="en-US" sz="1400" dirty="0" smtClean="0"/>
              <a:t>대형마켓에서는 </a:t>
            </a:r>
            <a:r>
              <a:rPr lang="en-US" altLang="ko-KR" sz="1400" dirty="0" smtClean="0"/>
              <a:t>80</a:t>
            </a:r>
            <a:r>
              <a:rPr lang="ko-KR" altLang="en-US" sz="1400" dirty="0" smtClean="0"/>
              <a:t>여종 이상의 </a:t>
            </a:r>
            <a:r>
              <a:rPr lang="ko-KR" altLang="en-US" sz="1400" dirty="0" err="1" smtClean="0"/>
              <a:t>비처방</a:t>
            </a:r>
            <a:r>
              <a:rPr lang="ko-KR" altLang="en-US" sz="1400" dirty="0" smtClean="0"/>
              <a:t> 약품들을 찾을 수 있지만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비교적 소규모의 편의점등에서 </a:t>
            </a:r>
            <a:endParaRPr lang="en-US" altLang="ko-KR" sz="1400" dirty="0" smtClean="0"/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</a:t>
            </a:r>
            <a:r>
              <a:rPr lang="ko-KR" altLang="en-US" sz="1400" dirty="0" smtClean="0"/>
              <a:t>판매하는 </a:t>
            </a:r>
            <a:r>
              <a:rPr lang="ko-KR" altLang="en-US" sz="1400" dirty="0" err="1" smtClean="0"/>
              <a:t>비처방</a:t>
            </a:r>
            <a:r>
              <a:rPr lang="ko-KR" altLang="en-US" sz="1400" dirty="0" smtClean="0"/>
              <a:t> 약품들은 약 </a:t>
            </a:r>
            <a:r>
              <a:rPr lang="en-US" altLang="ko-KR" sz="1400" dirty="0" smtClean="0"/>
              <a:t>20-40</a:t>
            </a:r>
            <a:r>
              <a:rPr lang="ko-KR" altLang="en-US" sz="1400" dirty="0" smtClean="0"/>
              <a:t>종 정도</a:t>
            </a:r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- </a:t>
            </a:r>
            <a:r>
              <a:rPr lang="ko-KR" altLang="en-US" sz="1400" dirty="0" smtClean="0"/>
              <a:t>대표적인 품목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많이 팔리는 순서대로 감기약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소염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해열진통제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소화제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하제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지사제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응급약품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등으로서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                   2009</a:t>
            </a:r>
            <a:r>
              <a:rPr lang="ko-KR" altLang="en-US" sz="1400" dirty="0" smtClean="0"/>
              <a:t>년 기준 판매액을 보면</a:t>
            </a:r>
            <a:r>
              <a:rPr lang="en-US" altLang="ko-KR" sz="1400" dirty="0" smtClean="0"/>
              <a:t>..</a:t>
            </a:r>
          </a:p>
          <a:p>
            <a:pPr>
              <a:lnSpc>
                <a:spcPct val="120000"/>
              </a:lnSpc>
            </a:pPr>
            <a:endParaRPr lang="ko-KR" altLang="en-US" sz="800" dirty="0" smtClean="0"/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  1) </a:t>
            </a:r>
            <a:r>
              <a:rPr lang="ko-KR" altLang="en-US" sz="1400" dirty="0" smtClean="0"/>
              <a:t>감기약이 </a:t>
            </a:r>
            <a:r>
              <a:rPr lang="en-US" altLang="ko-KR" sz="1400" dirty="0" smtClean="0"/>
              <a:t>41</a:t>
            </a:r>
            <a:r>
              <a:rPr lang="ko-KR" altLang="en-US" sz="1400" dirty="0" smtClean="0"/>
              <a:t>억 </a:t>
            </a:r>
            <a:r>
              <a:rPr lang="en-US" altLang="ko-KR" sz="1400" dirty="0" smtClean="0"/>
              <a:t>7</a:t>
            </a:r>
            <a:r>
              <a:rPr lang="ko-KR" altLang="en-US" sz="1400" dirty="0" smtClean="0"/>
              <a:t>천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백만 달러</a:t>
            </a:r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  2) </a:t>
            </a:r>
            <a:r>
              <a:rPr lang="ko-KR" altLang="en-US" sz="1400" dirty="0" smtClean="0"/>
              <a:t>소염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해열진통제가 </a:t>
            </a:r>
            <a:r>
              <a:rPr lang="en-US" altLang="ko-KR" sz="1400" dirty="0" smtClean="0"/>
              <a:t>24</a:t>
            </a:r>
            <a:r>
              <a:rPr lang="ko-KR" altLang="en-US" sz="1400" dirty="0" smtClean="0"/>
              <a:t>억 </a:t>
            </a:r>
            <a:r>
              <a:rPr lang="en-US" altLang="ko-KR" sz="1400" dirty="0" smtClean="0"/>
              <a:t>8</a:t>
            </a:r>
            <a:r>
              <a:rPr lang="ko-KR" altLang="en-US" sz="1400" dirty="0" smtClean="0"/>
              <a:t>천 </a:t>
            </a:r>
            <a:r>
              <a:rPr lang="en-US" altLang="ko-KR" sz="1400" dirty="0" smtClean="0"/>
              <a:t>6</a:t>
            </a:r>
            <a:r>
              <a:rPr lang="ko-KR" altLang="en-US" sz="1400" dirty="0" smtClean="0"/>
              <a:t>백만 달러</a:t>
            </a:r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  3) </a:t>
            </a:r>
            <a:r>
              <a:rPr lang="ko-KR" altLang="en-US" sz="1400" dirty="0" smtClean="0"/>
              <a:t>소화제가 </a:t>
            </a:r>
            <a:r>
              <a:rPr lang="en-US" altLang="ko-KR" sz="1400" dirty="0" smtClean="0"/>
              <a:t>12</a:t>
            </a:r>
            <a:r>
              <a:rPr lang="ko-KR" altLang="en-US" sz="1400" dirty="0" smtClean="0"/>
              <a:t>억 </a:t>
            </a:r>
            <a:r>
              <a:rPr lang="en-US" altLang="ko-KR" sz="1400" dirty="0" smtClean="0"/>
              <a:t>7</a:t>
            </a:r>
            <a:r>
              <a:rPr lang="ko-KR" altLang="en-US" sz="1400" dirty="0" smtClean="0"/>
              <a:t>천 </a:t>
            </a:r>
            <a:r>
              <a:rPr lang="en-US" altLang="ko-KR" sz="1400" dirty="0" smtClean="0"/>
              <a:t>7</a:t>
            </a:r>
            <a:r>
              <a:rPr lang="ko-KR" altLang="en-US" sz="1400" dirty="0" smtClean="0"/>
              <a:t>백만 달러</a:t>
            </a:r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  4) </a:t>
            </a:r>
            <a:r>
              <a:rPr lang="ko-KR" altLang="en-US" sz="1400" dirty="0" smtClean="0"/>
              <a:t>하제가 </a:t>
            </a:r>
            <a:r>
              <a:rPr lang="en-US" altLang="ko-KR" sz="1400" dirty="0" smtClean="0"/>
              <a:t>8</a:t>
            </a:r>
            <a:r>
              <a:rPr lang="ko-KR" altLang="en-US" sz="1400" dirty="0" smtClean="0"/>
              <a:t>억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천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백만 달러</a:t>
            </a:r>
            <a:r>
              <a:rPr lang="en-US" altLang="ko-KR" sz="1400" dirty="0" smtClean="0"/>
              <a:t> </a:t>
            </a:r>
            <a:endParaRPr lang="ko-KR" altLang="en-US" sz="1400" dirty="0" smtClean="0"/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  5) </a:t>
            </a:r>
            <a:r>
              <a:rPr lang="ko-KR" altLang="en-US" sz="1400" dirty="0" smtClean="0"/>
              <a:t>응급약품이 </a:t>
            </a:r>
            <a:r>
              <a:rPr lang="en-US" altLang="ko-KR" sz="1400" dirty="0" smtClean="0"/>
              <a:t>6</a:t>
            </a:r>
            <a:r>
              <a:rPr lang="ko-KR" altLang="en-US" sz="1400" dirty="0" smtClean="0"/>
              <a:t>억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천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백만 달러의 판매</a:t>
            </a:r>
            <a:r>
              <a:rPr lang="en-US" altLang="ko-KR" sz="1400" dirty="0" smtClean="0"/>
              <a:t> / </a:t>
            </a:r>
            <a:r>
              <a:rPr lang="ko-KR" altLang="en-US" sz="1400" dirty="0" smtClean="0"/>
              <a:t>전체 </a:t>
            </a:r>
            <a:r>
              <a:rPr lang="ko-KR" altLang="en-US" sz="1400" dirty="0" err="1" smtClean="0"/>
              <a:t>비처방</a:t>
            </a:r>
            <a:r>
              <a:rPr lang="ko-KR" altLang="en-US" sz="1400" dirty="0" smtClean="0"/>
              <a:t> 약품 판매량의 </a:t>
            </a:r>
            <a:r>
              <a:rPr lang="en-US" altLang="ko-KR" sz="1400" dirty="0" smtClean="0"/>
              <a:t>60% </a:t>
            </a:r>
            <a:r>
              <a:rPr lang="ko-KR" altLang="en-US" sz="1400" dirty="0" smtClean="0"/>
              <a:t>가량을 차지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r>
              <a:rPr lang="en-US" altLang="ko-KR" sz="1600" b="1" dirty="0" smtClean="0"/>
              <a:t>3. OTC </a:t>
            </a:r>
            <a:r>
              <a:rPr lang="ko-KR" altLang="en-US" sz="1600" b="1" dirty="0" smtClean="0"/>
              <a:t>의약품 판매제한</a:t>
            </a:r>
            <a:endParaRPr lang="en-US" altLang="ko-KR" sz="1600" b="1" dirty="0" smtClean="0"/>
          </a:p>
          <a:p>
            <a:endParaRPr lang="ko-KR" altLang="en-US" sz="800" b="1" dirty="0" smtClean="0"/>
          </a:p>
          <a:p>
            <a:pPr>
              <a:lnSpc>
                <a:spcPct val="12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연령제한 </a:t>
            </a:r>
            <a:r>
              <a:rPr lang="en-US" altLang="ko-KR" sz="1400" dirty="0" smtClean="0"/>
              <a:t>: Plan B(</a:t>
            </a:r>
            <a:r>
              <a:rPr lang="en-US" altLang="ko-KR" sz="1400" dirty="0" err="1" smtClean="0"/>
              <a:t>levonorgestrel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의 경우 만 </a:t>
            </a:r>
            <a:r>
              <a:rPr lang="en-US" altLang="ko-KR" sz="1400" dirty="0" smtClean="0"/>
              <a:t>17</a:t>
            </a:r>
            <a:r>
              <a:rPr lang="ko-KR" altLang="en-US" sz="1400" dirty="0" smtClean="0"/>
              <a:t>세 </a:t>
            </a:r>
            <a:r>
              <a:rPr lang="ko-KR" altLang="en-US" sz="1400" dirty="0" err="1" smtClean="0"/>
              <a:t>이상자에게만</a:t>
            </a:r>
            <a:r>
              <a:rPr lang="ko-KR" altLang="en-US" sz="1400" dirty="0" smtClean="0"/>
              <a:t> 판매가 가능해 약사가 신분증을 확인</a:t>
            </a:r>
          </a:p>
          <a:p>
            <a:pPr>
              <a:lnSpc>
                <a:spcPct val="12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구입가능 수량제한 </a:t>
            </a:r>
            <a:r>
              <a:rPr lang="en-US" altLang="ko-KR" sz="1400" dirty="0" smtClean="0"/>
              <a:t>: pseudoephedrine </a:t>
            </a:r>
            <a:r>
              <a:rPr lang="ko-KR" altLang="en-US" sz="1400" dirty="0" smtClean="0"/>
              <a:t>함유제제는 </a:t>
            </a:r>
            <a:r>
              <a:rPr lang="en-US" altLang="ko-KR" sz="1400" dirty="0" smtClean="0"/>
              <a:t>Combat Methamphetamine Epidemic Act</a:t>
            </a:r>
            <a:r>
              <a:rPr lang="ko-KR" altLang="en-US" sz="1400" dirty="0" smtClean="0"/>
              <a:t>의 제한을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</a:t>
            </a:r>
            <a:r>
              <a:rPr lang="ko-KR" altLang="en-US" sz="1400" dirty="0" smtClean="0"/>
              <a:t>받아 약국카운터 뒤에 놓고 판매</a:t>
            </a:r>
            <a:endParaRPr lang="en-US" altLang="ko-KR" sz="1400" dirty="0" smtClean="0"/>
          </a:p>
          <a:p>
            <a:pPr>
              <a:lnSpc>
                <a:spcPct val="12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</a:t>
            </a:r>
            <a:r>
              <a:rPr lang="ko-KR" altLang="en-US" sz="1400" dirty="0" smtClean="0"/>
              <a:t>소아용 </a:t>
            </a:r>
            <a:r>
              <a:rPr lang="ko-KR" altLang="en-US" sz="1400" dirty="0" err="1" smtClean="0"/>
              <a:t>복합제</a:t>
            </a:r>
            <a:r>
              <a:rPr lang="ko-KR" altLang="en-US" sz="1400" dirty="0" smtClean="0"/>
              <a:t> 감기약의 용량표기 연령제한 </a:t>
            </a:r>
            <a:endParaRPr lang="en-US" altLang="ko-KR" sz="1400" dirty="0" smtClean="0"/>
          </a:p>
          <a:p>
            <a:pPr>
              <a:lnSpc>
                <a:spcPct val="120000"/>
              </a:lnSpc>
            </a:pPr>
            <a:r>
              <a:rPr lang="en-US" altLang="ko-KR" sz="1400" dirty="0" smtClean="0"/>
              <a:t>   - 2007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월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세 이하 영∙유아의 기침감기약이 과다복용 등 부작용 문제로 자진 철수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- 2008</a:t>
            </a:r>
            <a:r>
              <a:rPr lang="ko-KR" altLang="en-US" sz="1400" dirty="0" smtClean="0"/>
              <a:t>년부터 소아용 복합성분 감기약 제조사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라벨에 </a:t>
            </a:r>
            <a:r>
              <a:rPr lang="en-US" altLang="ko-KR" sz="1400" dirty="0" smtClean="0"/>
              <a:t>4</a:t>
            </a:r>
            <a:r>
              <a:rPr lang="ko-KR" altLang="en-US" sz="1400" dirty="0" smtClean="0"/>
              <a:t>세 미만에게 적용되는 </a:t>
            </a:r>
            <a:r>
              <a:rPr lang="ko-KR" altLang="en-US" sz="1400" dirty="0" err="1" smtClean="0"/>
              <a:t>상용량을</a:t>
            </a:r>
            <a:r>
              <a:rPr lang="ko-KR" altLang="en-US" sz="1400" dirty="0" smtClean="0"/>
              <a:t> 더 이상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     </a:t>
            </a:r>
            <a:r>
              <a:rPr lang="ko-KR" altLang="en-US" sz="1400" dirty="0" smtClean="0"/>
              <a:t>표기하기 않고 </a:t>
            </a:r>
            <a:r>
              <a:rPr lang="en-US" altLang="ko-KR" sz="1400" dirty="0" smtClean="0"/>
              <a:t>"</a:t>
            </a:r>
            <a:r>
              <a:rPr lang="ko-KR" altLang="en-US" sz="1400" dirty="0" smtClean="0"/>
              <a:t>사용금지</a:t>
            </a:r>
            <a:r>
              <a:rPr lang="en-US" altLang="ko-KR" sz="1400" dirty="0" smtClean="0"/>
              <a:t>(Do not use)"</a:t>
            </a:r>
            <a:r>
              <a:rPr lang="ko-KR" altLang="en-US" sz="1400" dirty="0" smtClean="0"/>
              <a:t>라고 표기하기 시작함</a:t>
            </a:r>
          </a:p>
          <a:p>
            <a:pPr>
              <a:lnSpc>
                <a:spcPct val="130000"/>
              </a:lnSpc>
            </a:pPr>
            <a:endParaRPr lang="en-US" altLang="ko-KR" sz="14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일본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 of 3)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7" y="1052736"/>
            <a:ext cx="8794715" cy="9361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1. </a:t>
            </a:r>
            <a:r>
              <a:rPr lang="ko-KR" altLang="en-US" sz="1600" b="1" dirty="0" smtClean="0"/>
              <a:t>의약품 분류체계 </a:t>
            </a:r>
          </a:p>
          <a:p>
            <a:r>
              <a:rPr lang="en-US" altLang="ko-KR" sz="1400" dirty="0" smtClean="0"/>
              <a:t>   - </a:t>
            </a:r>
            <a:r>
              <a:rPr lang="ko-KR" altLang="en-US" sz="1400" dirty="0" smtClean="0"/>
              <a:t>기본적으로 처방약과 </a:t>
            </a:r>
            <a:r>
              <a:rPr lang="ko-KR" altLang="en-US" sz="1400" dirty="0" err="1" smtClean="0"/>
              <a:t>비처방약의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분류 </a:t>
            </a:r>
          </a:p>
          <a:p>
            <a:r>
              <a:rPr lang="en-US" altLang="ko-KR" sz="1400" dirty="0" smtClean="0"/>
              <a:t>   - </a:t>
            </a:r>
            <a:r>
              <a:rPr lang="ko-KR" altLang="en-US" sz="1400" dirty="0" err="1" smtClean="0"/>
              <a:t>비처방약을</a:t>
            </a:r>
            <a:r>
              <a:rPr lang="ko-KR" altLang="en-US" sz="1400" dirty="0" smtClean="0"/>
              <a:t> 안정성 등급에 따라 </a:t>
            </a:r>
            <a:r>
              <a:rPr lang="en-US" altLang="ko-KR" sz="1400" dirty="0" smtClean="0"/>
              <a:t>3</a:t>
            </a:r>
            <a:r>
              <a:rPr lang="ko-KR" altLang="en-US" sz="1400" dirty="0" smtClean="0"/>
              <a:t>분류함 </a:t>
            </a:r>
            <a:endParaRPr lang="en-US" altLang="ko-KR" sz="1400" dirty="0" smtClean="0"/>
          </a:p>
          <a:p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직사각형 7"/>
          <p:cNvSpPr>
            <a:spLocks/>
          </p:cNvSpPr>
          <p:nvPr/>
        </p:nvSpPr>
        <p:spPr bwMode="auto">
          <a:xfrm>
            <a:off x="323527" y="2197139"/>
            <a:ext cx="8537137" cy="1273000"/>
          </a:xfrm>
          <a:prstGeom prst="rect">
            <a:avLst/>
          </a:prstGeom>
          <a:solidFill>
            <a:schemeClr val="bg1"/>
          </a:solidFill>
          <a:ln w="63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" tIns="0" rIns="1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939800" eaLnBrk="0" fontAlgn="b" latinLnBrk="0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0000"/>
            </a:pPr>
            <a:endParaRPr lang="ko-KR" altLang="en-US" sz="800" b="1" dirty="0">
              <a:solidFill>
                <a:srgbClr val="000000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95536" y="2485169"/>
            <a:ext cx="8194971" cy="93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400" b="1" dirty="0" smtClean="0"/>
              <a:t>1</a:t>
            </a:r>
            <a:r>
              <a:rPr lang="ko-KR" altLang="en-US" sz="1400" b="1" dirty="0" smtClean="0"/>
              <a:t>류 의약품 </a:t>
            </a:r>
            <a:r>
              <a:rPr lang="en-US" altLang="ko-KR" sz="1400" b="1" dirty="0" smtClean="0"/>
              <a:t>(5%, </a:t>
            </a:r>
            <a:r>
              <a:rPr lang="en-US" altLang="ko-KR" sz="1400" b="1" dirty="0" err="1" smtClean="0"/>
              <a:t>famotidine</a:t>
            </a:r>
            <a:r>
              <a:rPr lang="en-US" altLang="ko-KR" sz="1400" b="1" dirty="0" smtClean="0"/>
              <a:t>, </a:t>
            </a:r>
            <a:r>
              <a:rPr lang="en-US" altLang="ko-KR" sz="1400" b="1" dirty="0" err="1" smtClean="0"/>
              <a:t>minoxidyl</a:t>
            </a:r>
            <a:r>
              <a:rPr lang="en-US" altLang="ko-KR" sz="1400" b="1" dirty="0" smtClean="0"/>
              <a:t> </a:t>
            </a:r>
            <a:r>
              <a:rPr lang="ko-KR" altLang="en-US" sz="1400" b="1" dirty="0" err="1" smtClean="0"/>
              <a:t>외용제</a:t>
            </a:r>
            <a:r>
              <a:rPr lang="ko-KR" altLang="en-US" sz="1400" b="1" dirty="0" smtClean="0"/>
              <a:t> 등</a:t>
            </a:r>
            <a:r>
              <a:rPr lang="en-US" altLang="ko-KR" sz="1400" b="1" dirty="0" smtClean="0"/>
              <a:t>) : </a:t>
            </a:r>
            <a:r>
              <a:rPr lang="ko-KR" altLang="en-US" sz="1400" b="1" dirty="0" smtClean="0"/>
              <a:t>약사를 통해서만 구입 가능</a:t>
            </a:r>
          </a:p>
          <a:p>
            <a:pPr>
              <a:lnSpc>
                <a:spcPct val="130000"/>
              </a:lnSpc>
            </a:pPr>
            <a:r>
              <a:rPr lang="en-US" altLang="ko-KR" sz="1400" b="1" dirty="0" smtClean="0"/>
              <a:t>2</a:t>
            </a:r>
            <a:r>
              <a:rPr lang="ko-KR" altLang="en-US" sz="1400" b="1" dirty="0" smtClean="0"/>
              <a:t>류 의약품 </a:t>
            </a:r>
            <a:r>
              <a:rPr lang="en-US" altLang="ko-KR" sz="1400" b="1" dirty="0" smtClean="0"/>
              <a:t>(60%, </a:t>
            </a:r>
            <a:r>
              <a:rPr lang="ko-KR" altLang="en-US" sz="1400" b="1" dirty="0" smtClean="0"/>
              <a:t>감기약 등 대부분의 일반의약품</a:t>
            </a:r>
            <a:r>
              <a:rPr lang="en-US" altLang="ko-KR" sz="1400" b="1" dirty="0" smtClean="0"/>
              <a:t>) : </a:t>
            </a:r>
            <a:r>
              <a:rPr lang="ko-KR" altLang="en-US" sz="1400" b="1" dirty="0" err="1" smtClean="0"/>
              <a:t>등록판매자를</a:t>
            </a:r>
            <a:r>
              <a:rPr lang="ko-KR" altLang="en-US" sz="1400" b="1" dirty="0" smtClean="0"/>
              <a:t> 통해 구입 가능</a:t>
            </a:r>
          </a:p>
          <a:p>
            <a:pPr>
              <a:lnSpc>
                <a:spcPct val="130000"/>
              </a:lnSpc>
            </a:pPr>
            <a:r>
              <a:rPr lang="en-US" altLang="ko-KR" sz="1400" b="1" dirty="0" smtClean="0"/>
              <a:t>3</a:t>
            </a:r>
            <a:r>
              <a:rPr lang="ko-KR" altLang="en-US" sz="1400" b="1" dirty="0" smtClean="0"/>
              <a:t>류 의약품 </a:t>
            </a:r>
            <a:r>
              <a:rPr lang="en-US" altLang="ko-KR" sz="1400" b="1" dirty="0" smtClean="0"/>
              <a:t>(35%, </a:t>
            </a:r>
            <a:r>
              <a:rPr lang="ko-KR" altLang="en-US" sz="1400" b="1" dirty="0" smtClean="0"/>
              <a:t>비타민 등</a:t>
            </a:r>
            <a:r>
              <a:rPr lang="en-US" altLang="ko-KR" sz="1400" b="1" dirty="0" smtClean="0"/>
              <a:t>) : </a:t>
            </a:r>
            <a:r>
              <a:rPr lang="ko-KR" altLang="en-US" sz="1400" b="1" dirty="0" smtClean="0"/>
              <a:t>자유구매가능</a:t>
            </a:r>
            <a:endParaRPr lang="ko-KR" altLang="en-US" sz="1400" b="1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598122" y="2060848"/>
            <a:ext cx="3477585" cy="34772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3175" cap="flat" cmpd="sng" algn="ctr">
            <a:solidFill>
              <a:sysClr val="window" lastClr="FFFFFF">
                <a:lumMod val="85000"/>
              </a:sysClr>
            </a:solidFill>
            <a:prstDash val="solid"/>
          </a:ln>
          <a:effectLst/>
        </p:spPr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600" b="1" dirty="0" smtClean="0"/>
              <a:t>일본의 일반 의약품 분류 방법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13789" y="3717032"/>
            <a:ext cx="8794715" cy="286172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2. Switch OTC </a:t>
            </a:r>
            <a:endParaRPr lang="ko-KR" altLang="en-US" sz="1600" b="1" dirty="0" smtClean="0"/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오랜 기간 판매를 통해 안전성이 검증된 약품 → </a:t>
            </a:r>
            <a:r>
              <a:rPr lang="ko-KR" altLang="en-US" sz="1400" dirty="0" err="1" smtClean="0"/>
              <a:t>비처방약으로</a:t>
            </a:r>
            <a:r>
              <a:rPr lang="ko-KR" altLang="en-US" sz="1400" dirty="0" smtClean="0"/>
              <a:t> 전환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시장의 확장과 정부 지출의 감소</a:t>
            </a:r>
            <a:r>
              <a:rPr lang="en-US" altLang="ko-KR" sz="1400" dirty="0" smtClean="0"/>
              <a:t>,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소비자들의 편의성 증대를 노리고 있는 중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매년 몇 가지 약들이 </a:t>
            </a:r>
            <a:r>
              <a:rPr lang="ko-KR" altLang="en-US" sz="1400" dirty="0" err="1" smtClean="0"/>
              <a:t>비처방약에서</a:t>
            </a:r>
            <a:r>
              <a:rPr lang="ko-KR" altLang="en-US" sz="1400" dirty="0" smtClean="0"/>
              <a:t> 처방약으로 전환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 But </a:t>
            </a:r>
            <a:r>
              <a:rPr lang="ko-KR" altLang="en-US" sz="1400" dirty="0" smtClean="0"/>
              <a:t>많은 약들이 </a:t>
            </a:r>
            <a:r>
              <a:rPr lang="ko-KR" altLang="en-US" sz="1400" dirty="0" err="1" smtClean="0"/>
              <a:t>비처방약으로</a:t>
            </a:r>
            <a:r>
              <a:rPr lang="ko-KR" altLang="en-US" sz="1400" dirty="0" smtClean="0"/>
              <a:t> 분류되어서 편의점 판매가 허용되고 있음</a:t>
            </a:r>
            <a:r>
              <a:rPr lang="en-US" altLang="ko-KR" sz="1400" dirty="0" smtClean="0"/>
              <a:t>. </a:t>
            </a:r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</a:t>
            </a:r>
            <a:r>
              <a:rPr lang="en-US" altLang="ko-KR" sz="1400" dirty="0" smtClean="0"/>
              <a:t>Switch </a:t>
            </a:r>
            <a:r>
              <a:rPr lang="ko-KR" altLang="en-US" sz="1400" dirty="0" smtClean="0"/>
              <a:t>사례 </a:t>
            </a:r>
            <a:r>
              <a:rPr lang="en-US" altLang="ko-KR" sz="1400" dirty="0" smtClean="0"/>
              <a:t>(1997</a:t>
            </a:r>
            <a:r>
              <a:rPr lang="ko-KR" altLang="en-US" sz="1400" dirty="0" smtClean="0"/>
              <a:t>년부터 </a:t>
            </a:r>
            <a:r>
              <a:rPr lang="en-US" altLang="ko-KR" sz="1400" dirty="0" smtClean="0"/>
              <a:t>2006</a:t>
            </a:r>
            <a:r>
              <a:rPr lang="ko-KR" altLang="en-US" sz="1400" dirty="0" smtClean="0"/>
              <a:t>년</a:t>
            </a:r>
            <a:r>
              <a:rPr lang="en-US" altLang="ko-KR" sz="1400" dirty="0" smtClean="0"/>
              <a:t>)</a:t>
            </a:r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smtClean="0"/>
              <a:t>무좀약 등 </a:t>
            </a:r>
            <a:r>
              <a:rPr lang="en-US" altLang="ko-KR" sz="1400" dirty="0" smtClean="0"/>
              <a:t>21</a:t>
            </a:r>
            <a:r>
              <a:rPr lang="ko-KR" altLang="en-US" sz="1400" dirty="0" smtClean="0"/>
              <a:t>개 </a:t>
            </a:r>
            <a:r>
              <a:rPr lang="ko-KR" altLang="en-US" sz="1400" dirty="0" err="1" smtClean="0"/>
              <a:t>전문약</a:t>
            </a:r>
            <a:r>
              <a:rPr lang="ko-KR" altLang="en-US" sz="1400" dirty="0" smtClean="0"/>
              <a:t> 성분이 </a:t>
            </a:r>
            <a:r>
              <a:rPr lang="ko-KR" altLang="en-US" sz="1400" dirty="0" err="1" smtClean="0"/>
              <a:t>일반약으로</a:t>
            </a:r>
            <a:r>
              <a:rPr lang="ko-KR" altLang="en-US" sz="1400" dirty="0" smtClean="0"/>
              <a:t> 전환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 - </a:t>
            </a:r>
            <a:r>
              <a:rPr lang="ko-KR" altLang="en-US" sz="1400" dirty="0" err="1" smtClean="0"/>
              <a:t>일반약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371</a:t>
            </a:r>
            <a:r>
              <a:rPr lang="ko-KR" altLang="en-US" sz="1400" dirty="0" smtClean="0"/>
              <a:t>품목이 </a:t>
            </a:r>
            <a:r>
              <a:rPr lang="ko-KR" altLang="en-US" sz="1400" dirty="0" err="1" smtClean="0"/>
              <a:t>의약외품으로</a:t>
            </a:r>
            <a:r>
              <a:rPr lang="ko-KR" altLang="en-US" sz="1400" dirty="0" smtClean="0"/>
              <a:t> 전환 → 슈퍼 등 일반소매점으로 풀림</a:t>
            </a:r>
            <a:r>
              <a:rPr lang="en-US" altLang="ko-KR" sz="1400" dirty="0" smtClean="0"/>
              <a:t> </a:t>
            </a:r>
            <a:br>
              <a:rPr lang="en-US" altLang="ko-KR" sz="1400" dirty="0" smtClean="0"/>
            </a:br>
            <a:r>
              <a:rPr lang="en-US" altLang="ko-KR" sz="1400" dirty="0" smtClean="0"/>
              <a:t>   - </a:t>
            </a:r>
            <a:r>
              <a:rPr lang="ko-KR" altLang="en-US" sz="1400" dirty="0" smtClean="0"/>
              <a:t>최근 일본정부는 격동기로 불릴 만큼 의약품 분류와 자가요법 확대를 위한 제도개선에 힘을 쏟고 있음 </a:t>
            </a:r>
          </a:p>
          <a:p>
            <a:pPr>
              <a:lnSpc>
                <a:spcPct val="130000"/>
              </a:lnSpc>
            </a:pPr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 flipV="1">
            <a:off x="539552" y="748145"/>
            <a:ext cx="8535175" cy="16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8075" y="260648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부제목 2"/>
          <p:cNvSpPr txBox="1">
            <a:spLocks/>
          </p:cNvSpPr>
          <p:nvPr/>
        </p:nvSpPr>
        <p:spPr>
          <a:xfrm>
            <a:off x="529096" y="270456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일반의약품 </a:t>
            </a: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약국외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판매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사례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일본 </a:t>
            </a:r>
            <a:r>
              <a:rPr lang="en-US" altLang="ko-K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(2 of 3)</a:t>
            </a:r>
            <a:r>
              <a:rPr kumimoji="0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527" y="1052736"/>
            <a:ext cx="8794715" cy="11521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ko-KR" sz="1600" b="1" dirty="0" smtClean="0"/>
              <a:t>3. </a:t>
            </a:r>
            <a:r>
              <a:rPr lang="ko-KR" altLang="en-US" sz="1600" b="1" dirty="0" smtClean="0"/>
              <a:t>의약품 판매 현황 및 장벽</a:t>
            </a:r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en-US" altLang="ko-KR" sz="1400" dirty="0" smtClean="0"/>
              <a:t> 2009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6</a:t>
            </a:r>
            <a:r>
              <a:rPr lang="ko-KR" altLang="en-US" sz="1400" dirty="0" smtClean="0"/>
              <a:t>월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시행된 개정약사법 </a:t>
            </a:r>
            <a:endParaRPr lang="en-US" altLang="ko-KR" sz="1400" dirty="0" smtClean="0"/>
          </a:p>
          <a:p>
            <a:pPr>
              <a:lnSpc>
                <a:spcPct val="130000"/>
              </a:lnSpc>
            </a:pPr>
            <a:r>
              <a:rPr lang="en-US" altLang="ko-KR" sz="1400" dirty="0" smtClean="0"/>
              <a:t>  - </a:t>
            </a:r>
            <a:r>
              <a:rPr lang="ko-KR" altLang="en-US" sz="1400" dirty="0" smtClean="0"/>
              <a:t>판매 자격자 부족으로 편의점에서의 </a:t>
            </a:r>
            <a:r>
              <a:rPr lang="ko-KR" altLang="en-US" sz="1400" dirty="0" err="1" smtClean="0"/>
              <a:t>대중약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일반의약품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의 취급이 주춤한 상황</a:t>
            </a:r>
          </a:p>
          <a:p>
            <a:pPr>
              <a:lnSpc>
                <a:spcPct val="130000"/>
              </a:lnSpc>
              <a:buFont typeface="Wingdings" pitchFamily="2" charset="2"/>
              <a:buChar char="l"/>
            </a:pPr>
            <a:r>
              <a:rPr lang="ko-KR" altLang="en-US" sz="1400" dirty="0" smtClean="0"/>
              <a:t> 의약품 편의점 판매에서 여전히 신규 참가 업자에 대한 진입 장벽이 겹겹이 존재함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endParaRPr lang="ko-KR" altLang="en-US" sz="1400" dirty="0" smtClean="0"/>
          </a:p>
          <a:p>
            <a:pPr>
              <a:lnSpc>
                <a:spcPct val="130000"/>
              </a:lnSpc>
            </a:pPr>
            <a:endParaRPr lang="en-US" altLang="ko-KR" sz="800" dirty="0" smtClean="0"/>
          </a:p>
          <a:p>
            <a:pPr>
              <a:lnSpc>
                <a:spcPct val="130000"/>
              </a:lnSpc>
            </a:pPr>
            <a:endParaRPr lang="ko-KR" altLang="en-US" sz="14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506898" y="2840967"/>
          <a:ext cx="7992888" cy="2736303"/>
        </p:xfrm>
        <a:graphic>
          <a:graphicData uri="http://schemas.openxmlformats.org/drawingml/2006/table">
            <a:tbl>
              <a:tblPr/>
              <a:tblGrid>
                <a:gridCol w="1560339"/>
                <a:gridCol w="6432549"/>
              </a:tblGrid>
              <a:tr h="65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수험자격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등록판매자 시험의 수험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자격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일본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후생성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기준으로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80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시간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개월로 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년 이상의 실무 경험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실무경험 증명서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수험희망자의 근무처 기업이 기입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1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실무경험 상세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2860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AutoNum type="arabicPeriod"/>
                      </a:pPr>
                      <a:r>
                        <a:rPr lang="ko-KR" altLang="en-US" sz="1400" dirty="0" err="1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대중약을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판매하는 직접적인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업무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2.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대중약의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정보 제공이나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상담시의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대응을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보조하는 업무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endParaRPr lang="en-US" altLang="ko-KR" sz="1400" dirty="0" smtClean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  그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내용을 아는 것이 가능한 업무</a:t>
                      </a:r>
                    </a:p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3.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대중약의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판매 제도에 관한 내용 등의 설명방법을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아는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것이 가능한 </a:t>
                      </a:r>
                      <a:r>
                        <a:rPr lang="ko-KR" altLang="en-US" sz="1400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업무</a:t>
                      </a:r>
                      <a:endParaRPr lang="ko-KR" altLang="en-US" sz="1400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  <a:p>
                      <a:pPr marL="5080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4. </a:t>
                      </a:r>
                      <a:r>
                        <a:rPr lang="ko-KR" altLang="en-US" sz="1400" dirty="0" err="1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대중약의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 관리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저장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진열</a:t>
                      </a:r>
                      <a:r>
                        <a:rPr lang="en-US" altLang="ko-KR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광고에 관한 업무</a:t>
                      </a:r>
                    </a:p>
                  </a:txBody>
                  <a:tcPr marL="64770" marR="64770" marT="17907" marB="17907" anchor="ctr">
                    <a:lnL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87714" y="2496828"/>
            <a:ext cx="21868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ko-KR" altLang="en-US" sz="1400" b="1" dirty="0" smtClean="0"/>
              <a:t> 등록판매자의 수험요건</a:t>
            </a:r>
            <a:endParaRPr lang="ko-KR" altLang="en-US" sz="1400" b="1" dirty="0"/>
          </a:p>
        </p:txBody>
      </p:sp>
      <p:sp>
        <p:nvSpPr>
          <p:cNvPr id="17" name="직사각형 16"/>
          <p:cNvSpPr/>
          <p:nvPr/>
        </p:nvSpPr>
        <p:spPr>
          <a:xfrm>
            <a:off x="485074" y="5627505"/>
            <a:ext cx="7255278" cy="54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200" dirty="0" smtClean="0">
                <a:latin typeface="돋움"/>
                <a:ea typeface="돋움"/>
              </a:rPr>
              <a:t>※ </a:t>
            </a:r>
            <a:r>
              <a:rPr lang="ko-KR" altLang="en-US" sz="1200" dirty="0" smtClean="0"/>
              <a:t>등록판매자의 수험 요건에는 월 </a:t>
            </a:r>
            <a:r>
              <a:rPr lang="en-US" altLang="ko-KR" sz="1200" dirty="0" smtClean="0"/>
              <a:t>80</a:t>
            </a:r>
            <a:r>
              <a:rPr lang="ko-KR" altLang="en-US" sz="1200" dirty="0" smtClean="0"/>
              <a:t>시간의 매장 근무와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년간의 실무 경험 등을 요구함</a:t>
            </a:r>
            <a:r>
              <a:rPr lang="en-US" altLang="ko-KR" sz="1200" dirty="0" smtClean="0"/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dirty="0" smtClean="0">
                <a:latin typeface="돋움"/>
                <a:ea typeface="돋움"/>
              </a:rPr>
              <a:t>※ </a:t>
            </a:r>
            <a:r>
              <a:rPr lang="ko-KR" altLang="en-US" sz="1200" dirty="0" err="1" smtClean="0"/>
              <a:t>자료원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일본 의약품 등록판매자 협회</a:t>
            </a:r>
            <a:endParaRPr lang="en-US" altLang="ko-K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2128</Words>
  <Application>Microsoft Office PowerPoint</Application>
  <PresentationFormat>화면 슬라이드 쇼(4:3)</PresentationFormat>
  <Paragraphs>278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각국의 일반의약품  약국 외 판매 허용현황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각국의 일반의약품  약국외 판매 허용현황</dc:title>
  <dc:creator>cricket</dc:creator>
  <cp:lastModifiedBy>빌 게이츠</cp:lastModifiedBy>
  <cp:revision>27</cp:revision>
  <dcterms:created xsi:type="dcterms:W3CDTF">2011-08-29T16:52:34Z</dcterms:created>
  <dcterms:modified xsi:type="dcterms:W3CDTF">2011-08-31T01:51:14Z</dcterms:modified>
</cp:coreProperties>
</file>