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7" r:id="rId7"/>
    <p:sldId id="264" r:id="rId8"/>
    <p:sldId id="261" r:id="rId9"/>
    <p:sldId id="265" r:id="rId10"/>
    <p:sldId id="266" r:id="rId11"/>
    <p:sldId id="262" r:id="rId12"/>
    <p:sldId id="268" r:id="rId13"/>
    <p:sldId id="276" r:id="rId14"/>
    <p:sldId id="278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86" r:id="rId25"/>
    <p:sldId id="288" r:id="rId26"/>
    <p:sldId id="263" r:id="rId27"/>
    <p:sldId id="289" r:id="rId28"/>
    <p:sldId id="291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2" d="100"/>
          <a:sy n="52" d="100"/>
        </p:scale>
        <p:origin x="7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292454-51C1-4998-AE9A-42CB04A5B31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FF080B6-617C-44D8-A0C7-0E16C777C5F5}">
      <dgm:prSet/>
      <dgm:spPr/>
      <dgm:t>
        <a:bodyPr/>
        <a:lstStyle/>
        <a:p>
          <a:r>
            <a:rPr lang="ko-KR"/>
            <a:t>특허가 없었던 국가들</a:t>
          </a:r>
          <a:endParaRPr lang="en-US"/>
        </a:p>
      </dgm:t>
    </dgm:pt>
    <dgm:pt modelId="{4F2D0542-9995-4FB4-99C2-5CA03BCA82C6}" type="parTrans" cxnId="{266A78B6-EE3B-43A1-BB1D-64D8080E3922}">
      <dgm:prSet/>
      <dgm:spPr/>
      <dgm:t>
        <a:bodyPr/>
        <a:lstStyle/>
        <a:p>
          <a:endParaRPr lang="en-US"/>
        </a:p>
      </dgm:t>
    </dgm:pt>
    <dgm:pt modelId="{260CCCDE-65C6-4B88-911C-594FE508D708}" type="sibTrans" cxnId="{266A78B6-EE3B-43A1-BB1D-64D8080E3922}">
      <dgm:prSet/>
      <dgm:spPr/>
      <dgm:t>
        <a:bodyPr/>
        <a:lstStyle/>
        <a:p>
          <a:endParaRPr lang="en-US"/>
        </a:p>
      </dgm:t>
    </dgm:pt>
    <dgm:pt modelId="{B659CA2A-9509-4CD1-A0C5-3A856ADF440A}">
      <dgm:prSet/>
      <dgm:spPr/>
      <dgm:t>
        <a:bodyPr/>
        <a:lstStyle/>
        <a:p>
          <a:r>
            <a:rPr lang="en-US"/>
            <a:t>19</a:t>
          </a:r>
          <a:r>
            <a:rPr lang="ko-KR"/>
            <a:t>세기 세계 기술 박람회</a:t>
          </a:r>
          <a:endParaRPr lang="en-US"/>
        </a:p>
      </dgm:t>
    </dgm:pt>
    <dgm:pt modelId="{93192D12-1DC1-42E4-B2CB-1A1B90BF3177}" type="parTrans" cxnId="{0D9547FC-8BDE-4577-B0B6-496806884899}">
      <dgm:prSet/>
      <dgm:spPr/>
      <dgm:t>
        <a:bodyPr/>
        <a:lstStyle/>
        <a:p>
          <a:endParaRPr lang="en-US"/>
        </a:p>
      </dgm:t>
    </dgm:pt>
    <dgm:pt modelId="{24514658-F498-46BD-93B5-D02842EA91AC}" type="sibTrans" cxnId="{0D9547FC-8BDE-4577-B0B6-496806884899}">
      <dgm:prSet/>
      <dgm:spPr/>
      <dgm:t>
        <a:bodyPr/>
        <a:lstStyle/>
        <a:p>
          <a:endParaRPr lang="en-US"/>
        </a:p>
      </dgm:t>
    </dgm:pt>
    <dgm:pt modelId="{483939D8-9425-42E4-95E3-D3B751C949B6}" type="pres">
      <dgm:prSet presAssocID="{4A292454-51C1-4998-AE9A-42CB04A5B31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4C766A-9613-43AC-9A4F-C9BE3854CB2C}" type="pres">
      <dgm:prSet presAssocID="{7FF080B6-617C-44D8-A0C7-0E16C777C5F5}" presName="compNode" presStyleCnt="0"/>
      <dgm:spPr/>
    </dgm:pt>
    <dgm:pt modelId="{EFBDEA81-455C-4177-A6C3-D4067BF8EC99}" type="pres">
      <dgm:prSet presAssocID="{7FF080B6-617C-44D8-A0C7-0E16C777C5F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EC11E167-76DC-4E43-AF31-96668EED3780}" type="pres">
      <dgm:prSet presAssocID="{7FF080B6-617C-44D8-A0C7-0E16C777C5F5}" presName="spaceRect" presStyleCnt="0"/>
      <dgm:spPr/>
    </dgm:pt>
    <dgm:pt modelId="{16FFB380-00A6-4C3A-B39B-4966CD7F4409}" type="pres">
      <dgm:prSet presAssocID="{7FF080B6-617C-44D8-A0C7-0E16C777C5F5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189749-27EB-442C-B758-EF8088218B7E}" type="pres">
      <dgm:prSet presAssocID="{260CCCDE-65C6-4B88-911C-594FE508D708}" presName="sibTrans" presStyleCnt="0"/>
      <dgm:spPr/>
    </dgm:pt>
    <dgm:pt modelId="{E8FD5090-F6C8-436D-84A4-BA4E91C03CEF}" type="pres">
      <dgm:prSet presAssocID="{B659CA2A-9509-4CD1-A0C5-3A856ADF440A}" presName="compNode" presStyleCnt="0"/>
      <dgm:spPr/>
    </dgm:pt>
    <dgm:pt modelId="{911C65C9-0588-48CC-9501-B33935AC8454}" type="pres">
      <dgm:prSet presAssocID="{B659CA2A-9509-4CD1-A0C5-3A856ADF440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DBDFE54C-EF68-4F93-A1F7-07DF63C1DA9C}" type="pres">
      <dgm:prSet presAssocID="{B659CA2A-9509-4CD1-A0C5-3A856ADF440A}" presName="spaceRect" presStyleCnt="0"/>
      <dgm:spPr/>
    </dgm:pt>
    <dgm:pt modelId="{510D1C57-BFCC-48F7-9568-C97A483474EC}" type="pres">
      <dgm:prSet presAssocID="{B659CA2A-9509-4CD1-A0C5-3A856ADF440A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66A78B6-EE3B-43A1-BB1D-64D8080E3922}" srcId="{4A292454-51C1-4998-AE9A-42CB04A5B314}" destId="{7FF080B6-617C-44D8-A0C7-0E16C777C5F5}" srcOrd="0" destOrd="0" parTransId="{4F2D0542-9995-4FB4-99C2-5CA03BCA82C6}" sibTransId="{260CCCDE-65C6-4B88-911C-594FE508D708}"/>
    <dgm:cxn modelId="{F8A4E665-CA49-4426-BBFC-527AF6D9E1A7}" type="presOf" srcId="{4A292454-51C1-4998-AE9A-42CB04A5B314}" destId="{483939D8-9425-42E4-95E3-D3B751C949B6}" srcOrd="0" destOrd="0" presId="urn:microsoft.com/office/officeart/2018/2/layout/IconLabelList"/>
    <dgm:cxn modelId="{70D213BC-E869-400C-BCAB-475C4FC80974}" type="presOf" srcId="{B659CA2A-9509-4CD1-A0C5-3A856ADF440A}" destId="{510D1C57-BFCC-48F7-9568-C97A483474EC}" srcOrd="0" destOrd="0" presId="urn:microsoft.com/office/officeart/2018/2/layout/IconLabelList"/>
    <dgm:cxn modelId="{EDB77F62-8BA5-42D6-8550-71116DCA009B}" type="presOf" srcId="{7FF080B6-617C-44D8-A0C7-0E16C777C5F5}" destId="{16FFB380-00A6-4C3A-B39B-4966CD7F4409}" srcOrd="0" destOrd="0" presId="urn:microsoft.com/office/officeart/2018/2/layout/IconLabelList"/>
    <dgm:cxn modelId="{0D9547FC-8BDE-4577-B0B6-496806884899}" srcId="{4A292454-51C1-4998-AE9A-42CB04A5B314}" destId="{B659CA2A-9509-4CD1-A0C5-3A856ADF440A}" srcOrd="1" destOrd="0" parTransId="{93192D12-1DC1-42E4-B2CB-1A1B90BF3177}" sibTransId="{24514658-F498-46BD-93B5-D02842EA91AC}"/>
    <dgm:cxn modelId="{76E3AF97-CD2B-4654-9138-2D1ED8AD55C5}" type="presParOf" srcId="{483939D8-9425-42E4-95E3-D3B751C949B6}" destId="{774C766A-9613-43AC-9A4F-C9BE3854CB2C}" srcOrd="0" destOrd="0" presId="urn:microsoft.com/office/officeart/2018/2/layout/IconLabelList"/>
    <dgm:cxn modelId="{D23AD4D3-B09B-45D9-B0CC-AC940D130F92}" type="presParOf" srcId="{774C766A-9613-43AC-9A4F-C9BE3854CB2C}" destId="{EFBDEA81-455C-4177-A6C3-D4067BF8EC99}" srcOrd="0" destOrd="0" presId="urn:microsoft.com/office/officeart/2018/2/layout/IconLabelList"/>
    <dgm:cxn modelId="{2B8E01AE-F003-4DEC-BD8A-F7785BA57BC8}" type="presParOf" srcId="{774C766A-9613-43AC-9A4F-C9BE3854CB2C}" destId="{EC11E167-76DC-4E43-AF31-96668EED3780}" srcOrd="1" destOrd="0" presId="urn:microsoft.com/office/officeart/2018/2/layout/IconLabelList"/>
    <dgm:cxn modelId="{05FAD8A3-4293-4E8F-A602-1537A3236696}" type="presParOf" srcId="{774C766A-9613-43AC-9A4F-C9BE3854CB2C}" destId="{16FFB380-00A6-4C3A-B39B-4966CD7F4409}" srcOrd="2" destOrd="0" presId="urn:microsoft.com/office/officeart/2018/2/layout/IconLabelList"/>
    <dgm:cxn modelId="{7F51B8E0-BECA-43F6-815C-A0D0D0E955C9}" type="presParOf" srcId="{483939D8-9425-42E4-95E3-D3B751C949B6}" destId="{1A189749-27EB-442C-B758-EF8088218B7E}" srcOrd="1" destOrd="0" presId="urn:microsoft.com/office/officeart/2018/2/layout/IconLabelList"/>
    <dgm:cxn modelId="{34282837-A213-4C8C-A59C-CACF8C602D71}" type="presParOf" srcId="{483939D8-9425-42E4-95E3-D3B751C949B6}" destId="{E8FD5090-F6C8-436D-84A4-BA4E91C03CEF}" srcOrd="2" destOrd="0" presId="urn:microsoft.com/office/officeart/2018/2/layout/IconLabelList"/>
    <dgm:cxn modelId="{5A6E53CD-A366-4A79-8BE2-ECE9F5F70D78}" type="presParOf" srcId="{E8FD5090-F6C8-436D-84A4-BA4E91C03CEF}" destId="{911C65C9-0588-48CC-9501-B33935AC8454}" srcOrd="0" destOrd="0" presId="urn:microsoft.com/office/officeart/2018/2/layout/IconLabelList"/>
    <dgm:cxn modelId="{370AD1CA-2C21-42C8-A185-CCD43475D833}" type="presParOf" srcId="{E8FD5090-F6C8-436D-84A4-BA4E91C03CEF}" destId="{DBDFE54C-EF68-4F93-A1F7-07DF63C1DA9C}" srcOrd="1" destOrd="0" presId="urn:microsoft.com/office/officeart/2018/2/layout/IconLabelList"/>
    <dgm:cxn modelId="{46A2BCA0-6C24-47D7-AFE6-B25F17D97ECD}" type="presParOf" srcId="{E8FD5090-F6C8-436D-84A4-BA4E91C03CEF}" destId="{510D1C57-BFCC-48F7-9568-C97A483474E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12F8F9-57CA-4B5D-9279-DA39190B83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B52B617-C200-494E-9A8F-FAF8FC17E797}">
      <dgm:prSet/>
      <dgm:spPr/>
      <dgm:t>
        <a:bodyPr/>
        <a:lstStyle/>
        <a:p>
          <a:r>
            <a:rPr lang="ko-KR"/>
            <a:t>최초의 현대적 특허제도</a:t>
          </a:r>
          <a:endParaRPr lang="en-US"/>
        </a:p>
      </dgm:t>
    </dgm:pt>
    <dgm:pt modelId="{817D58D0-6AC1-45A1-8F5F-55561D358B82}" type="parTrans" cxnId="{3CDD988C-19C3-4817-8E80-A5C31C612038}">
      <dgm:prSet/>
      <dgm:spPr/>
      <dgm:t>
        <a:bodyPr/>
        <a:lstStyle/>
        <a:p>
          <a:endParaRPr lang="en-US"/>
        </a:p>
      </dgm:t>
    </dgm:pt>
    <dgm:pt modelId="{5D3AFAC3-27E2-498A-82C4-66F6546711D9}" type="sibTrans" cxnId="{3CDD988C-19C3-4817-8E80-A5C31C612038}">
      <dgm:prSet/>
      <dgm:spPr/>
      <dgm:t>
        <a:bodyPr/>
        <a:lstStyle/>
        <a:p>
          <a:endParaRPr lang="en-US"/>
        </a:p>
      </dgm:t>
    </dgm:pt>
    <dgm:pt modelId="{52EC7B12-2DC9-49B2-B5FD-4B522C45B378}">
      <dgm:prSet/>
      <dgm:spPr/>
      <dgm:t>
        <a:bodyPr/>
        <a:lstStyle/>
        <a:p>
          <a:r>
            <a:rPr lang="ko-KR"/>
            <a:t>두 가지 목표</a:t>
          </a:r>
          <a:endParaRPr lang="en-US"/>
        </a:p>
      </dgm:t>
    </dgm:pt>
    <dgm:pt modelId="{011DCF4E-0283-4692-BC12-15987CFB177A}" type="parTrans" cxnId="{03947F6C-2A0D-4845-880C-7A6F2CF26C46}">
      <dgm:prSet/>
      <dgm:spPr/>
      <dgm:t>
        <a:bodyPr/>
        <a:lstStyle/>
        <a:p>
          <a:endParaRPr lang="en-US"/>
        </a:p>
      </dgm:t>
    </dgm:pt>
    <dgm:pt modelId="{6CE19BB0-2C14-47BB-A7A2-4EA7CCAF2CF1}" type="sibTrans" cxnId="{03947F6C-2A0D-4845-880C-7A6F2CF26C46}">
      <dgm:prSet/>
      <dgm:spPr/>
      <dgm:t>
        <a:bodyPr/>
        <a:lstStyle/>
        <a:p>
          <a:endParaRPr lang="en-US"/>
        </a:p>
      </dgm:t>
    </dgm:pt>
    <dgm:pt modelId="{E436987E-CE47-45AD-BCBC-291C0F626DE0}">
      <dgm:prSet/>
      <dgm:spPr/>
      <dgm:t>
        <a:bodyPr/>
        <a:lstStyle/>
        <a:p>
          <a:r>
            <a:rPr lang="ko-KR"/>
            <a:t>발명 촉진</a:t>
          </a:r>
          <a:endParaRPr lang="en-US"/>
        </a:p>
      </dgm:t>
    </dgm:pt>
    <dgm:pt modelId="{8CEC49D1-E082-4CD6-917B-D10380C2E555}" type="parTrans" cxnId="{2DC09328-27D2-4A6C-B815-B75C62C3D365}">
      <dgm:prSet/>
      <dgm:spPr/>
      <dgm:t>
        <a:bodyPr/>
        <a:lstStyle/>
        <a:p>
          <a:endParaRPr lang="en-US"/>
        </a:p>
      </dgm:t>
    </dgm:pt>
    <dgm:pt modelId="{BCF510B9-8EAE-4537-B9A0-3A9406A56CEF}" type="sibTrans" cxnId="{2DC09328-27D2-4A6C-B815-B75C62C3D365}">
      <dgm:prSet/>
      <dgm:spPr/>
      <dgm:t>
        <a:bodyPr/>
        <a:lstStyle/>
        <a:p>
          <a:endParaRPr lang="en-US"/>
        </a:p>
      </dgm:t>
    </dgm:pt>
    <dgm:pt modelId="{FF8FFAAA-9BF4-4D6E-9EF0-A766BFCA4271}">
      <dgm:prSet/>
      <dgm:spPr/>
      <dgm:t>
        <a:bodyPr/>
        <a:lstStyle/>
        <a:p>
          <a:r>
            <a:rPr lang="ko-KR"/>
            <a:t>발명의 전파</a:t>
          </a:r>
          <a:endParaRPr lang="en-US"/>
        </a:p>
      </dgm:t>
    </dgm:pt>
    <dgm:pt modelId="{0B83430C-4092-42DB-8863-C7BADB0D6B50}" type="parTrans" cxnId="{877835C1-4F96-4E39-9433-F6C3E9287427}">
      <dgm:prSet/>
      <dgm:spPr/>
      <dgm:t>
        <a:bodyPr/>
        <a:lstStyle/>
        <a:p>
          <a:endParaRPr lang="en-US"/>
        </a:p>
      </dgm:t>
    </dgm:pt>
    <dgm:pt modelId="{27FD309F-7FC6-4F7F-B900-1A79A8A05774}" type="sibTrans" cxnId="{877835C1-4F96-4E39-9433-F6C3E9287427}">
      <dgm:prSet/>
      <dgm:spPr/>
      <dgm:t>
        <a:bodyPr/>
        <a:lstStyle/>
        <a:p>
          <a:endParaRPr lang="en-US"/>
        </a:p>
      </dgm:t>
    </dgm:pt>
    <dgm:pt modelId="{33C97126-124B-4344-982D-95389FC0F424}">
      <dgm:prSet/>
      <dgm:spPr/>
      <dgm:t>
        <a:bodyPr/>
        <a:lstStyle/>
        <a:p>
          <a:r>
            <a:rPr lang="ko-KR"/>
            <a:t>외국 발명가와 내국 발명가에 대한 차별 대우</a:t>
          </a:r>
          <a:endParaRPr lang="en-US"/>
        </a:p>
      </dgm:t>
    </dgm:pt>
    <dgm:pt modelId="{9D8674AF-109C-4C1E-AC97-89449510B296}" type="parTrans" cxnId="{7C2AD2E2-E69E-4E42-B709-02B10C4FE512}">
      <dgm:prSet/>
      <dgm:spPr/>
      <dgm:t>
        <a:bodyPr/>
        <a:lstStyle/>
        <a:p>
          <a:endParaRPr lang="en-US"/>
        </a:p>
      </dgm:t>
    </dgm:pt>
    <dgm:pt modelId="{92B93DCD-39E7-4B30-89A5-E5DFCCE787EA}" type="sibTrans" cxnId="{7C2AD2E2-E69E-4E42-B709-02B10C4FE512}">
      <dgm:prSet/>
      <dgm:spPr/>
      <dgm:t>
        <a:bodyPr/>
        <a:lstStyle/>
        <a:p>
          <a:endParaRPr lang="en-US"/>
        </a:p>
      </dgm:t>
    </dgm:pt>
    <dgm:pt modelId="{CB90A49D-D2D5-4D0D-A94A-1BF7F1B3F187}">
      <dgm:prSet/>
      <dgm:spPr/>
      <dgm:t>
        <a:bodyPr/>
        <a:lstStyle/>
        <a:p>
          <a:r>
            <a:rPr lang="ko-KR"/>
            <a:t>낮은 출원 비용 </a:t>
          </a:r>
          <a:r>
            <a:rPr lang="en-US"/>
            <a:t>vs. </a:t>
          </a:r>
          <a:r>
            <a:rPr lang="ko-KR"/>
            <a:t>높은 출원 비용</a:t>
          </a:r>
          <a:endParaRPr lang="en-US"/>
        </a:p>
      </dgm:t>
    </dgm:pt>
    <dgm:pt modelId="{561C3F91-64E0-4A1F-A0BC-C7A3962B9658}" type="parTrans" cxnId="{DB14CD26-4185-4AF5-96F0-14A49E188EBB}">
      <dgm:prSet/>
      <dgm:spPr/>
      <dgm:t>
        <a:bodyPr/>
        <a:lstStyle/>
        <a:p>
          <a:endParaRPr lang="en-US"/>
        </a:p>
      </dgm:t>
    </dgm:pt>
    <dgm:pt modelId="{7BC6430A-B9E5-4E21-9695-EA7D861435FF}" type="sibTrans" cxnId="{DB14CD26-4185-4AF5-96F0-14A49E188EBB}">
      <dgm:prSet/>
      <dgm:spPr/>
      <dgm:t>
        <a:bodyPr/>
        <a:lstStyle/>
        <a:p>
          <a:endParaRPr lang="en-US"/>
        </a:p>
      </dgm:t>
    </dgm:pt>
    <dgm:pt modelId="{5EFACFAE-CC32-40F7-8B2C-FD59902CF375}">
      <dgm:prSet/>
      <dgm:spPr/>
      <dgm:t>
        <a:bodyPr/>
        <a:lstStyle/>
        <a:p>
          <a:r>
            <a:rPr lang="ko-KR"/>
            <a:t>프런티어 국가의 특허 무력화가 목표</a:t>
          </a:r>
          <a:endParaRPr lang="en-US"/>
        </a:p>
      </dgm:t>
    </dgm:pt>
    <dgm:pt modelId="{BAFE1E0C-B654-4B2F-A71B-5166704257D8}" type="parTrans" cxnId="{29602F9E-BC8C-439D-84CA-8F3A3EC0F855}">
      <dgm:prSet/>
      <dgm:spPr/>
      <dgm:t>
        <a:bodyPr/>
        <a:lstStyle/>
        <a:p>
          <a:endParaRPr lang="en-US"/>
        </a:p>
      </dgm:t>
    </dgm:pt>
    <dgm:pt modelId="{E038725F-C5FB-4EC3-A991-67F09947ECE3}" type="sibTrans" cxnId="{29602F9E-BC8C-439D-84CA-8F3A3EC0F855}">
      <dgm:prSet/>
      <dgm:spPr/>
      <dgm:t>
        <a:bodyPr/>
        <a:lstStyle/>
        <a:p>
          <a:endParaRPr lang="en-US"/>
        </a:p>
      </dgm:t>
    </dgm:pt>
    <dgm:pt modelId="{0F8067B0-4AD0-4195-B968-230AB46EB0C7}" type="pres">
      <dgm:prSet presAssocID="{E712F8F9-57CA-4B5D-9279-DA39190B83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2B9BF58-1394-486F-A012-CB9D041802E9}" type="pres">
      <dgm:prSet presAssocID="{6B52B617-C200-494E-9A8F-FAF8FC17E79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175D71-F34B-4F09-941F-F23A22206F3B}" type="pres">
      <dgm:prSet presAssocID="{5D3AFAC3-27E2-498A-82C4-66F6546711D9}" presName="spacer" presStyleCnt="0"/>
      <dgm:spPr/>
    </dgm:pt>
    <dgm:pt modelId="{5D002978-6857-4A98-A579-342B46E744D4}" type="pres">
      <dgm:prSet presAssocID="{52EC7B12-2DC9-49B2-B5FD-4B522C45B37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658E3F9-20E6-4028-8F1E-A95B32C2B535}" type="pres">
      <dgm:prSet presAssocID="{52EC7B12-2DC9-49B2-B5FD-4B522C45B37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06AC6AB-5024-4E69-A154-241BEA909A50}" type="pres">
      <dgm:prSet presAssocID="{33C97126-124B-4344-982D-95389FC0F42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350212B-AE4D-430E-B13F-41DDEBC89C4B}" type="pres">
      <dgm:prSet presAssocID="{33C97126-124B-4344-982D-95389FC0F42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56A00D1-5E9F-4236-B216-B9A495085827}" type="presOf" srcId="{E712F8F9-57CA-4B5D-9279-DA39190B8379}" destId="{0F8067B0-4AD0-4195-B968-230AB46EB0C7}" srcOrd="0" destOrd="0" presId="urn:microsoft.com/office/officeart/2005/8/layout/vList2"/>
    <dgm:cxn modelId="{877835C1-4F96-4E39-9433-F6C3E9287427}" srcId="{52EC7B12-2DC9-49B2-B5FD-4B522C45B378}" destId="{FF8FFAAA-9BF4-4D6E-9EF0-A766BFCA4271}" srcOrd="1" destOrd="0" parTransId="{0B83430C-4092-42DB-8863-C7BADB0D6B50}" sibTransId="{27FD309F-7FC6-4F7F-B900-1A79A8A05774}"/>
    <dgm:cxn modelId="{A05DB74D-21CA-483A-89CA-6F07A71C26D5}" type="presOf" srcId="{E436987E-CE47-45AD-BCBC-291C0F626DE0}" destId="{A658E3F9-20E6-4028-8F1E-A95B32C2B535}" srcOrd="0" destOrd="0" presId="urn:microsoft.com/office/officeart/2005/8/layout/vList2"/>
    <dgm:cxn modelId="{56637BA5-C532-41B5-94DF-7EA65026B7F3}" type="presOf" srcId="{CB90A49D-D2D5-4D0D-A94A-1BF7F1B3F187}" destId="{8350212B-AE4D-430E-B13F-41DDEBC89C4B}" srcOrd="0" destOrd="0" presId="urn:microsoft.com/office/officeart/2005/8/layout/vList2"/>
    <dgm:cxn modelId="{7C2AD2E2-E69E-4E42-B709-02B10C4FE512}" srcId="{E712F8F9-57CA-4B5D-9279-DA39190B8379}" destId="{33C97126-124B-4344-982D-95389FC0F424}" srcOrd="2" destOrd="0" parTransId="{9D8674AF-109C-4C1E-AC97-89449510B296}" sibTransId="{92B93DCD-39E7-4B30-89A5-E5DFCCE787EA}"/>
    <dgm:cxn modelId="{D2EFD2D8-4B4B-4621-86B3-1A85524C73DB}" type="presOf" srcId="{6B52B617-C200-494E-9A8F-FAF8FC17E797}" destId="{52B9BF58-1394-486F-A012-CB9D041802E9}" srcOrd="0" destOrd="0" presId="urn:microsoft.com/office/officeart/2005/8/layout/vList2"/>
    <dgm:cxn modelId="{49A57D15-B36B-4ABC-9A9B-0701B155CDCB}" type="presOf" srcId="{33C97126-124B-4344-982D-95389FC0F424}" destId="{D06AC6AB-5024-4E69-A154-241BEA909A50}" srcOrd="0" destOrd="0" presId="urn:microsoft.com/office/officeart/2005/8/layout/vList2"/>
    <dgm:cxn modelId="{DB14CD26-4185-4AF5-96F0-14A49E188EBB}" srcId="{33C97126-124B-4344-982D-95389FC0F424}" destId="{CB90A49D-D2D5-4D0D-A94A-1BF7F1B3F187}" srcOrd="0" destOrd="0" parTransId="{561C3F91-64E0-4A1F-A0BC-C7A3962B9658}" sibTransId="{7BC6430A-B9E5-4E21-9695-EA7D861435FF}"/>
    <dgm:cxn modelId="{3CDD988C-19C3-4817-8E80-A5C31C612038}" srcId="{E712F8F9-57CA-4B5D-9279-DA39190B8379}" destId="{6B52B617-C200-494E-9A8F-FAF8FC17E797}" srcOrd="0" destOrd="0" parTransId="{817D58D0-6AC1-45A1-8F5F-55561D358B82}" sibTransId="{5D3AFAC3-27E2-498A-82C4-66F6546711D9}"/>
    <dgm:cxn modelId="{2DC09328-27D2-4A6C-B815-B75C62C3D365}" srcId="{52EC7B12-2DC9-49B2-B5FD-4B522C45B378}" destId="{E436987E-CE47-45AD-BCBC-291C0F626DE0}" srcOrd="0" destOrd="0" parTransId="{8CEC49D1-E082-4CD6-917B-D10380C2E555}" sibTransId="{BCF510B9-8EAE-4537-B9A0-3A9406A56CEF}"/>
    <dgm:cxn modelId="{77EF0E8B-90B7-44DB-AEF3-96484E7337AA}" type="presOf" srcId="{5EFACFAE-CC32-40F7-8B2C-FD59902CF375}" destId="{8350212B-AE4D-430E-B13F-41DDEBC89C4B}" srcOrd="0" destOrd="1" presId="urn:microsoft.com/office/officeart/2005/8/layout/vList2"/>
    <dgm:cxn modelId="{29602F9E-BC8C-439D-84CA-8F3A3EC0F855}" srcId="{33C97126-124B-4344-982D-95389FC0F424}" destId="{5EFACFAE-CC32-40F7-8B2C-FD59902CF375}" srcOrd="1" destOrd="0" parTransId="{BAFE1E0C-B654-4B2F-A71B-5166704257D8}" sibTransId="{E038725F-C5FB-4EC3-A991-67F09947ECE3}"/>
    <dgm:cxn modelId="{03947F6C-2A0D-4845-880C-7A6F2CF26C46}" srcId="{E712F8F9-57CA-4B5D-9279-DA39190B8379}" destId="{52EC7B12-2DC9-49B2-B5FD-4B522C45B378}" srcOrd="1" destOrd="0" parTransId="{011DCF4E-0283-4692-BC12-15987CFB177A}" sibTransId="{6CE19BB0-2C14-47BB-A7A2-4EA7CCAF2CF1}"/>
    <dgm:cxn modelId="{4FDC0691-FF06-4D18-A340-ADD13CA59976}" type="presOf" srcId="{FF8FFAAA-9BF4-4D6E-9EF0-A766BFCA4271}" destId="{A658E3F9-20E6-4028-8F1E-A95B32C2B535}" srcOrd="0" destOrd="1" presId="urn:microsoft.com/office/officeart/2005/8/layout/vList2"/>
    <dgm:cxn modelId="{6D57E1C5-3CCA-4A43-9908-0698F6EFE615}" type="presOf" srcId="{52EC7B12-2DC9-49B2-B5FD-4B522C45B378}" destId="{5D002978-6857-4A98-A579-342B46E744D4}" srcOrd="0" destOrd="0" presId="urn:microsoft.com/office/officeart/2005/8/layout/vList2"/>
    <dgm:cxn modelId="{1E90755D-A089-4AAB-9017-05C4EC10C586}" type="presParOf" srcId="{0F8067B0-4AD0-4195-B968-230AB46EB0C7}" destId="{52B9BF58-1394-486F-A012-CB9D041802E9}" srcOrd="0" destOrd="0" presId="urn:microsoft.com/office/officeart/2005/8/layout/vList2"/>
    <dgm:cxn modelId="{83EAC652-9F49-4DD5-9F9D-4C3FDA64E3FF}" type="presParOf" srcId="{0F8067B0-4AD0-4195-B968-230AB46EB0C7}" destId="{66175D71-F34B-4F09-941F-F23A22206F3B}" srcOrd="1" destOrd="0" presId="urn:microsoft.com/office/officeart/2005/8/layout/vList2"/>
    <dgm:cxn modelId="{2E0ED905-A2FD-4C25-B5F9-CEABA6E268EF}" type="presParOf" srcId="{0F8067B0-4AD0-4195-B968-230AB46EB0C7}" destId="{5D002978-6857-4A98-A579-342B46E744D4}" srcOrd="2" destOrd="0" presId="urn:microsoft.com/office/officeart/2005/8/layout/vList2"/>
    <dgm:cxn modelId="{DEC4C80F-89F5-481C-91DF-D99F58BCDC90}" type="presParOf" srcId="{0F8067B0-4AD0-4195-B968-230AB46EB0C7}" destId="{A658E3F9-20E6-4028-8F1E-A95B32C2B535}" srcOrd="3" destOrd="0" presId="urn:microsoft.com/office/officeart/2005/8/layout/vList2"/>
    <dgm:cxn modelId="{C07EEB96-30BC-4823-9BD2-EB0552C67D06}" type="presParOf" srcId="{0F8067B0-4AD0-4195-B968-230AB46EB0C7}" destId="{D06AC6AB-5024-4E69-A154-241BEA909A50}" srcOrd="4" destOrd="0" presId="urn:microsoft.com/office/officeart/2005/8/layout/vList2"/>
    <dgm:cxn modelId="{E98D3DDB-3B07-4668-A4E6-AED4EE324668}" type="presParOf" srcId="{0F8067B0-4AD0-4195-B968-230AB46EB0C7}" destId="{8350212B-AE4D-430E-B13F-41DDEBC89C4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DEA81-455C-4177-A6C3-D4067BF8EC99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FB380-00A6-4C3A-B39B-4966CD7F4409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3000" kern="1200"/>
            <a:t>특허가 없었던 국가들</a:t>
          </a:r>
          <a:endParaRPr lang="en-US" sz="3000" kern="1200"/>
        </a:p>
      </dsp:txBody>
      <dsp:txXfrm>
        <a:off x="559800" y="3022743"/>
        <a:ext cx="4320000" cy="720000"/>
      </dsp:txXfrm>
    </dsp:sp>
    <dsp:sp modelId="{911C65C9-0588-48CC-9501-B33935AC8454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D1C57-BFCC-48F7-9568-C97A483474EC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19</a:t>
          </a:r>
          <a:r>
            <a:rPr lang="ko-KR" sz="3000" kern="1200"/>
            <a:t>세기 세계 기술 박람회</a:t>
          </a:r>
          <a:endParaRPr lang="en-US" sz="3000" kern="1200"/>
        </a:p>
      </dsp:txBody>
      <dsp:txXfrm>
        <a:off x="5635800" y="3022743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9BF58-1394-486F-A012-CB9D041802E9}">
      <dsp:nvSpPr>
        <dsp:cNvPr id="0" name=""/>
        <dsp:cNvSpPr/>
      </dsp:nvSpPr>
      <dsp:spPr>
        <a:xfrm>
          <a:off x="0" y="872892"/>
          <a:ext cx="6513603" cy="744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/>
            <a:t>최초의 현대적 특허제도</a:t>
          </a:r>
          <a:endParaRPr lang="en-US" sz="2400" kern="1200"/>
        </a:p>
      </dsp:txBody>
      <dsp:txXfrm>
        <a:off x="36325" y="909217"/>
        <a:ext cx="6440953" cy="671470"/>
      </dsp:txXfrm>
    </dsp:sp>
    <dsp:sp modelId="{5D002978-6857-4A98-A579-342B46E744D4}">
      <dsp:nvSpPr>
        <dsp:cNvPr id="0" name=""/>
        <dsp:cNvSpPr/>
      </dsp:nvSpPr>
      <dsp:spPr>
        <a:xfrm>
          <a:off x="0" y="1686133"/>
          <a:ext cx="6513603" cy="7441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/>
            <a:t>두 가지 목표</a:t>
          </a:r>
          <a:endParaRPr lang="en-US" sz="2400" kern="1200"/>
        </a:p>
      </dsp:txBody>
      <dsp:txXfrm>
        <a:off x="36325" y="1722458"/>
        <a:ext cx="6440953" cy="671470"/>
      </dsp:txXfrm>
    </dsp:sp>
    <dsp:sp modelId="{A658E3F9-20E6-4028-8F1E-A95B32C2B535}">
      <dsp:nvSpPr>
        <dsp:cNvPr id="0" name=""/>
        <dsp:cNvSpPr/>
      </dsp:nvSpPr>
      <dsp:spPr>
        <a:xfrm>
          <a:off x="0" y="2430253"/>
          <a:ext cx="6513603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sz="1900" kern="1200"/>
            <a:t>발명 촉진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sz="1900" kern="1200"/>
            <a:t>발명의 전파</a:t>
          </a:r>
          <a:endParaRPr lang="en-US" sz="1900" kern="1200"/>
        </a:p>
      </dsp:txBody>
      <dsp:txXfrm>
        <a:off x="0" y="2430253"/>
        <a:ext cx="6513603" cy="919080"/>
      </dsp:txXfrm>
    </dsp:sp>
    <dsp:sp modelId="{D06AC6AB-5024-4E69-A154-241BEA909A50}">
      <dsp:nvSpPr>
        <dsp:cNvPr id="0" name=""/>
        <dsp:cNvSpPr/>
      </dsp:nvSpPr>
      <dsp:spPr>
        <a:xfrm>
          <a:off x="0" y="3349333"/>
          <a:ext cx="6513603" cy="7441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/>
            <a:t>외국 발명가와 내국 발명가에 대한 차별 대우</a:t>
          </a:r>
          <a:endParaRPr lang="en-US" sz="2400" kern="1200"/>
        </a:p>
      </dsp:txBody>
      <dsp:txXfrm>
        <a:off x="36325" y="3385658"/>
        <a:ext cx="6440953" cy="671470"/>
      </dsp:txXfrm>
    </dsp:sp>
    <dsp:sp modelId="{8350212B-AE4D-430E-B13F-41DDEBC89C4B}">
      <dsp:nvSpPr>
        <dsp:cNvPr id="0" name=""/>
        <dsp:cNvSpPr/>
      </dsp:nvSpPr>
      <dsp:spPr>
        <a:xfrm>
          <a:off x="0" y="4093453"/>
          <a:ext cx="6513603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sz="1900" kern="1200"/>
            <a:t>낮은 출원 비용 </a:t>
          </a:r>
          <a:r>
            <a:rPr lang="en-US" sz="1900" kern="1200"/>
            <a:t>vs. </a:t>
          </a:r>
          <a:r>
            <a:rPr lang="ko-KR" sz="1900" kern="1200"/>
            <a:t>높은 출원 비용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sz="1900" kern="1200"/>
            <a:t>프런티어 국가의 특허 무력화가 목표</a:t>
          </a:r>
          <a:endParaRPr lang="en-US" sz="1900" kern="1200"/>
        </a:p>
      </dsp:txBody>
      <dsp:txXfrm>
        <a:off x="0" y="4093453"/>
        <a:ext cx="6513603" cy="919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41C256-520B-4959-88B2-FD8F48A7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58CBFAB-1185-4D00-8FB2-DEEFCF7B7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68A0B0-1750-462E-B31D-3A03E2018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DB1B-8961-4590-8CC8-55F6A37FDD4F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A20587-9978-4C59-B3DA-15BC93325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071340-316E-4233-82A6-163CDA29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4EEB-6A33-472C-9374-EAEC91ACB2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59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1417A3-3A42-407E-87FB-E815165E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8A9E3AC-B4AB-4BF0-BD1B-F7A261DC8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0CF0AC-760D-4E7C-9689-C8E70550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DB1B-8961-4590-8CC8-55F6A37FDD4F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E7093F-E54B-450B-AA1D-F94D960E3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87E991-D0E8-490B-B4F5-109E0C1EE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4EEB-6A33-472C-9374-EAEC91ACB2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593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31F86AA-5C3D-41D0-9EA4-08601B962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F17AFCC-9469-45D8-BFDE-20787EB30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36664E-6460-4F0F-9BB9-4714A87E4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DB1B-8961-4590-8CC8-55F6A37FDD4F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6B3F04-6AE8-4559-BAFA-194A48DAE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4AF964-426E-431D-AF7D-31F01958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4EEB-6A33-472C-9374-EAEC91ACB2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442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05E6BF-C68B-40EA-A9AC-65975484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DA6439-25D4-43AF-BD8B-DEAD486D6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CCA9CB-652D-41A3-9077-CD742A6FA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DB1B-8961-4590-8CC8-55F6A37FDD4F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622DD0-A873-4E3A-B4A0-75AE67B9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E94A-F407-4545-BFD2-B70A90DF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4EEB-6A33-472C-9374-EAEC91ACB2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761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566B30-4D8D-4B3C-BE73-DF32FCC5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74A0B5-6D16-41F6-A6DD-F60BFF0DD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600B46-EFBA-4CD0-9043-6010A837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DB1B-8961-4590-8CC8-55F6A37FDD4F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126C28-64A8-4204-96DC-41A9EB01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76B31B-8E87-41F7-A5D0-67607D71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4EEB-6A33-472C-9374-EAEC91ACB2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595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897872-4FF8-4E19-B4FF-F3A5AE67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C78C62-0597-4A2D-B47B-DF8BAFF84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E13225-4B1D-4EEE-A4EE-3B26DAB13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8A7489D-168D-406A-BA2E-93823B55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DB1B-8961-4590-8CC8-55F6A37FDD4F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813564D-2A9E-45D2-99E0-4737B2C7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08D71A5-F5B0-422F-8C66-7C36E730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4EEB-6A33-472C-9374-EAEC91ACB2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60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B063B1-BE23-437F-B8D9-974546CEF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F05C20-4726-4A92-87B7-46C4EF6C8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7700FC5-0551-4145-AAB6-9D4394BA0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13458DB-D0DE-4CF0-8AB6-3DA0A79C2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887AF1D-E9CE-4C77-9F41-E7663A60B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B0A30BC-EC95-499A-9C41-7504228E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DB1B-8961-4590-8CC8-55F6A37FDD4F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CE8E22A-63E6-4245-AC32-71A7E40E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33BFD3D-E9F5-4866-BACF-276939BB3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4EEB-6A33-472C-9374-EAEC91ACB2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19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B5F76F-D373-4322-BB7D-1591A272B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9963870-7C5F-49EA-897B-C32536470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DB1B-8961-4590-8CC8-55F6A37FDD4F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2C58078-6068-4C1C-BB39-DF1F60D2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9C6300A-1CAF-4538-A926-950DB413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4EEB-6A33-472C-9374-EAEC91ACB2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56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9A2D958-A396-4FF2-81C3-80B3A836A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DB1B-8961-4590-8CC8-55F6A37FDD4F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491205C-3734-4541-9B99-34B9C77C8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407B493-D7B6-4971-942F-FB220E43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4EEB-6A33-472C-9374-EAEC91ACB2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17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7F7C62-AD0E-41E3-8877-4217761A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8DDEAB-2C14-4184-BD42-0E3E257E2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8067D89-D80F-4674-98DD-7674DF507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CD3DD0-D1C6-4F41-812B-3E1E0E42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DB1B-8961-4590-8CC8-55F6A37FDD4F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7311B1E-AAF4-40E7-8699-378A6F63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303C74C-FD2A-49DA-809A-65231CC8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4EEB-6A33-472C-9374-EAEC91ACB2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19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C10882-9ED2-4868-B06C-89E51A29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5A75786-2FEE-4380-9B91-F7EF98A4C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DE38B4-D288-4A2B-8907-F75DCEF31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0F2E92-BC27-419A-BD34-F4A2F903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DB1B-8961-4590-8CC8-55F6A37FDD4F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9841B9F-10EF-4B60-94DD-2FAA7E850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231AC2-9063-4A6B-AE20-F5498336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4EEB-6A33-472C-9374-EAEC91ACB2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302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D0311A8-83A6-46D5-A52D-B244776CC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7DC15E-C597-4DAD-B81C-D48F6ECE9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D8416A-254F-46E0-A311-16BA0BA28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FDB1B-8961-4590-8CC8-55F6A37FDD4F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F79872-A5E1-4D5A-B2B1-308899EF5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765AFD-CC14-4839-BD0E-833682583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54EEB-6A33-472C-9374-EAEC91ACB2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506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45FB789-DE1E-437A-B9EF-E54376F3A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ko-KR" altLang="en-US" sz="3800"/>
              <a:t>특허</a:t>
            </a:r>
            <a:r>
              <a:rPr lang="en-US" altLang="ko-KR" sz="3800"/>
              <a:t>(Patent), </a:t>
            </a:r>
            <a:br>
              <a:rPr lang="en-US" altLang="ko-KR" sz="3800"/>
            </a:br>
            <a:r>
              <a:rPr lang="ko-KR" altLang="en-US" sz="3800"/>
              <a:t>혁신</a:t>
            </a:r>
            <a:r>
              <a:rPr lang="en-US" altLang="ko-KR" sz="3800"/>
              <a:t>(Innovation), </a:t>
            </a:r>
            <a:br>
              <a:rPr lang="en-US" altLang="ko-KR" sz="3800"/>
            </a:br>
            <a:r>
              <a:rPr lang="ko-KR" altLang="en-US" sz="3800"/>
              <a:t>경제성장</a:t>
            </a:r>
            <a:r>
              <a:rPr lang="en-US" altLang="ko-KR" sz="3800"/>
              <a:t>(Economic Growth)</a:t>
            </a:r>
            <a:endParaRPr lang="ko-KR" altLang="en-US" sz="380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B8037C3-09B7-46EF-A825-DDA541B74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ko-KR" altLang="en-US" dirty="0"/>
              <a:t>사회진보연대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정책교육국장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김진현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serSummary">
            <a:extLst>
              <a:ext uri="{FF2B5EF4-FFF2-40B4-BE49-F238E27FC236}">
                <a16:creationId xmlns:a16="http://schemas.microsoft.com/office/drawing/2014/main" id="{4B76A979-FF17-477C-B9F4-0A3AD2AA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41" y="0"/>
            <a:ext cx="90435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33AA694E-2B80-4A62-9AAD-4CF8B27971EE}"/>
              </a:ext>
            </a:extLst>
          </p:cNvPr>
          <p:cNvSpPr/>
          <p:nvPr/>
        </p:nvSpPr>
        <p:spPr>
          <a:xfrm>
            <a:off x="7523072" y="2577306"/>
            <a:ext cx="1798728" cy="50220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D40EA8D-CEB5-45F4-9C06-FC71ABCF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rgbClr val="FFFFFF"/>
                </a:solidFill>
              </a:rPr>
              <a:t>건국 초기 </a:t>
            </a:r>
            <a:r>
              <a:rPr lang="en-US" altLang="ko-KR" dirty="0">
                <a:solidFill>
                  <a:srgbClr val="FFFFFF"/>
                </a:solidFill>
              </a:rPr>
              <a:t/>
            </a:r>
            <a:br>
              <a:rPr lang="en-US" altLang="ko-KR" dirty="0">
                <a:solidFill>
                  <a:srgbClr val="FFFFFF"/>
                </a:solidFill>
              </a:rPr>
            </a:br>
            <a:r>
              <a:rPr lang="ko-KR" altLang="en-US" dirty="0">
                <a:solidFill>
                  <a:srgbClr val="FFFFFF"/>
                </a:solidFill>
              </a:rPr>
              <a:t>미국의 특허 제도</a:t>
            </a:r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5BD6210B-6259-42D0-99B1-4FDFD46F71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98022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26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1F3197-B6DF-4E74-AE09-BCEAE8E0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965198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latinLnBrk="0"/>
            <a:r>
              <a:rPr lang="ko-KR" alt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혁신의 지속가능성</a:t>
            </a:r>
            <a:r>
              <a:rPr lang="en-US" altLang="ko-KR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 </a:t>
            </a:r>
            <a:br>
              <a:rPr lang="en-US" altLang="ko-KR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ko-KR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ko-KR" alt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연구생산성을 중심으로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EB6796E-B159-4A81-AB16-07350B4C9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4570" y="965199"/>
            <a:ext cx="3093963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Bloom, N., Jones, C. I., Van Reenen, J., &amp; Webb, M. (2017). Are ideas getting harder to find? (No. w23782). National Bureau of Economic Research.</a:t>
            </a:r>
          </a:p>
          <a:p>
            <a:pPr latinLnBrk="0"/>
            <a:endParaRPr lang="en-US" altLang="ko-KR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90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3">
            <a:extLst>
              <a:ext uri="{FF2B5EF4-FFF2-40B4-BE49-F238E27FC236}">
                <a16:creationId xmlns:a16="http://schemas.microsoft.com/office/drawing/2014/main" id="{58A23D2C-571C-45FD-90B4-1F1653AC7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064" y="643466"/>
            <a:ext cx="780787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6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0B12ECB-FF5F-449B-99F1-71D1669CA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기본 개념</a:t>
            </a:r>
          </a:p>
        </p:txBody>
      </p:sp>
      <p:pic>
        <p:nvPicPr>
          <p:cNvPr id="7" name="그림 3">
            <a:extLst>
              <a:ext uri="{FF2B5EF4-FFF2-40B4-BE49-F238E27FC236}">
                <a16:creationId xmlns:a16="http://schemas.microsoft.com/office/drawing/2014/main" id="{8EC37CBF-E242-44E2-85A7-FFB5B3735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2694859"/>
            <a:ext cx="7188199" cy="146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5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F004763-F76F-4381-8D25-2B95A0A6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연구생산성</a:t>
            </a:r>
          </a:p>
        </p:txBody>
      </p:sp>
      <p:pic>
        <p:nvPicPr>
          <p:cNvPr id="7" name="그림 3">
            <a:extLst>
              <a:ext uri="{FF2B5EF4-FFF2-40B4-BE49-F238E27FC236}">
                <a16:creationId xmlns:a16="http://schemas.microsoft.com/office/drawing/2014/main" id="{B6FFA29B-4FF4-414B-B490-A60F4CB06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2817426"/>
            <a:ext cx="7188199" cy="121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38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B143D6A-DE7D-4FAA-B1FE-630BA16B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미국</a:t>
            </a:r>
            <a:r>
              <a:rPr lang="en-US" altLang="ko-KR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ko-KR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ko-KR" alt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기술혁신과</a:t>
            </a:r>
            <a:r>
              <a:rPr lang="en-US" altLang="ko-KR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ko-KR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ko-KR" alt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연구자수</a:t>
            </a:r>
            <a:endParaRPr lang="en-US" altLang="ko-KR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그림 3">
            <a:extLst>
              <a:ext uri="{FF2B5EF4-FFF2-40B4-BE49-F238E27FC236}">
                <a16:creationId xmlns:a16="http://schemas.microsoft.com/office/drawing/2014/main" id="{8B9284AD-8E90-4846-9381-566EE7125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26718"/>
            <a:ext cx="7188199" cy="480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30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349177-97A1-4795-984E-349029E12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48DE35-B875-4A6D-9AE7-4EC0AACC8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A7BDFDA-73D0-4D3B-ABC0-723CBD0FE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18" y="8683"/>
            <a:ext cx="10030163" cy="6840634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1A6B65A-C8BD-4E1C-BF1B-05F787200B9B}"/>
              </a:ext>
            </a:extLst>
          </p:cNvPr>
          <p:cNvSpPr/>
          <p:nvPr/>
        </p:nvSpPr>
        <p:spPr>
          <a:xfrm>
            <a:off x="7827872" y="3865007"/>
            <a:ext cx="2268628" cy="74509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7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7E77AB0-5917-4268-B1E8-1B0BE49FF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무어의 법칙</a:t>
            </a:r>
            <a:endParaRPr lang="en-US" altLang="ko-KR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그림 3">
            <a:extLst>
              <a:ext uri="{FF2B5EF4-FFF2-40B4-BE49-F238E27FC236}">
                <a16:creationId xmlns:a16="http://schemas.microsoft.com/office/drawing/2014/main" id="{23A24CAC-08BA-48C4-90F7-C3361C822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79868"/>
            <a:ext cx="7188199" cy="469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01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6467095-B420-4111-AD30-56148324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옥수수</a:t>
            </a:r>
            <a:r>
              <a:rPr lang="en-US" altLang="ko-KR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ko-KR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ko-KR" alt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단위면적당</a:t>
            </a:r>
            <a:r>
              <a:rPr lang="en-US" altLang="ko-KR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ko-KR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ko-KR" alt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수확량</a:t>
            </a:r>
            <a:endParaRPr lang="en-US" altLang="ko-KR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그림 3">
            <a:extLst>
              <a:ext uri="{FF2B5EF4-FFF2-40B4-BE49-F238E27FC236}">
                <a16:creationId xmlns:a16="http://schemas.microsoft.com/office/drawing/2014/main" id="{9093E358-5DC1-4B1F-9A08-9AB17D59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001" y="961812"/>
            <a:ext cx="6865396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9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37F1EF-CA54-46AF-B8CE-36814FC25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ko-KR" altLang="en-US">
                <a:solidFill>
                  <a:schemeClr val="accent1"/>
                </a:solidFill>
              </a:rPr>
              <a:t>목차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CA745D9-8CBC-42D8-8B55-15C527F4C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ko-KR" altLang="en-US" sz="2200" dirty="0"/>
              <a:t>특허와 혁신</a:t>
            </a:r>
            <a:endParaRPr lang="en-US" altLang="ko-KR" sz="2200" dirty="0"/>
          </a:p>
          <a:p>
            <a:pPr lvl="1"/>
            <a:r>
              <a:rPr lang="en-US" altLang="ko-KR" sz="2200" dirty="0"/>
              <a:t>Moser, P. (2016). Patents and innovation in economic history. Annual Review of Economics, 8, 241-258.</a:t>
            </a:r>
          </a:p>
          <a:p>
            <a:r>
              <a:rPr lang="ko-KR" altLang="en-US" sz="2200" dirty="0"/>
              <a:t>혁신의 지속가능성</a:t>
            </a:r>
            <a:r>
              <a:rPr lang="en-US" altLang="ko-KR" sz="2200" dirty="0"/>
              <a:t>?</a:t>
            </a:r>
            <a:r>
              <a:rPr lang="ko-KR" altLang="en-US" sz="2200" dirty="0"/>
              <a:t> </a:t>
            </a:r>
            <a:r>
              <a:rPr lang="en-US" altLang="ko-KR" sz="2200" dirty="0"/>
              <a:t>– </a:t>
            </a:r>
            <a:r>
              <a:rPr lang="ko-KR" altLang="en-US" sz="2200" dirty="0"/>
              <a:t>연구생산성을 중심으로</a:t>
            </a:r>
            <a:endParaRPr lang="en-US" altLang="ko-KR" sz="2200" dirty="0"/>
          </a:p>
          <a:p>
            <a:pPr lvl="1"/>
            <a:r>
              <a:rPr lang="en-US" altLang="ko-KR" sz="2200" dirty="0"/>
              <a:t>Bloom, N., Jones, C. I., Van Reenen, J., &amp; Webb, M. (2017). Are ideas getting harder to find? (No. w23782). National Bureau of Economic Research.</a:t>
            </a:r>
          </a:p>
          <a:p>
            <a:r>
              <a:rPr lang="ko-KR" altLang="en-US" sz="2200" dirty="0"/>
              <a:t>혁신과 경제성장</a:t>
            </a:r>
            <a:endParaRPr lang="en-US" altLang="ko-KR" sz="2200" dirty="0"/>
          </a:p>
          <a:p>
            <a:pPr lvl="1"/>
            <a:r>
              <a:rPr lang="en-US" altLang="ko-KR" sz="2200" dirty="0"/>
              <a:t>Gordon, Robert. (2018). Declining American Economic Growth Despite Ongoing Innovation. Explorations in Economic History. 69.</a:t>
            </a:r>
          </a:p>
          <a:p>
            <a:pPr lvl="1"/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713545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3876F13-AE1E-4A71-BEAF-CFC28983F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신물질신약</a:t>
            </a:r>
            <a:r>
              <a:rPr lang="en-US" altLang="ko-KR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ko-KR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ko-KR" alt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연구생산성</a:t>
            </a:r>
            <a:endParaRPr lang="en-US" altLang="ko-KR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그림 3">
            <a:extLst>
              <a:ext uri="{FF2B5EF4-FFF2-40B4-BE49-F238E27FC236}">
                <a16:creationId xmlns:a16="http://schemas.microsoft.com/office/drawing/2014/main" id="{0A3DC3A1-84BC-48CD-951D-5680EE5D3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5128" y="961812"/>
            <a:ext cx="7095142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29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2C0DE9A-001D-4ED3-A4F4-CBF5EA4F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암</a:t>
            </a:r>
            <a:r>
              <a:rPr lang="en-US" altLang="ko-KR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ko-KR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ko-KR" alt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연구생산성</a:t>
            </a:r>
            <a:endParaRPr lang="en-US" altLang="ko-KR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그림 3">
            <a:extLst>
              <a:ext uri="{FF2B5EF4-FFF2-40B4-BE49-F238E27FC236}">
                <a16:creationId xmlns:a16="http://schemas.microsoft.com/office/drawing/2014/main" id="{824E4A05-3483-4517-BF53-462B52A5A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7582" y="961812"/>
            <a:ext cx="7150234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96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09DA5B8-5FB8-41EB-8DA2-1892AE58D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심장질환</a:t>
            </a:r>
            <a:r>
              <a:rPr lang="en-US" altLang="ko-KR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ko-KR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ko-KR" alt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연구생산성</a:t>
            </a:r>
            <a:endParaRPr lang="en-US" altLang="ko-KR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그림 3">
            <a:extLst>
              <a:ext uri="{FF2B5EF4-FFF2-40B4-BE49-F238E27FC236}">
                <a16:creationId xmlns:a16="http://schemas.microsoft.com/office/drawing/2014/main" id="{8A17E759-1E39-440C-B9C9-22014BC39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0988" y="961812"/>
            <a:ext cx="7163423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20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48886E-1143-448F-8B8F-332FF1595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965198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latinLnBrk="0"/>
            <a:r>
              <a:rPr lang="ko-KR" alt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혁신과 경제성장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B6813A8-5D2D-4AF6-91B2-707FC643C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4570" y="965199"/>
            <a:ext cx="3093963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Gordon, Robert. (2018). Declining American Economic Growth Despite Ongoing Innovation. Explorations in Economic History. 69.</a:t>
            </a:r>
          </a:p>
          <a:p>
            <a:pPr latinLnBrk="0"/>
            <a:endParaRPr lang="en-US" altLang="ko-KR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044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3">
            <a:extLst>
              <a:ext uri="{FF2B5EF4-FFF2-40B4-BE49-F238E27FC236}">
                <a16:creationId xmlns:a16="http://schemas.microsoft.com/office/drawing/2014/main" id="{0C2801AD-CE66-42A4-B7CB-1F15910FE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142" y="643466"/>
            <a:ext cx="751371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52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3">
            <a:extLst>
              <a:ext uri="{FF2B5EF4-FFF2-40B4-BE49-F238E27FC236}">
                <a16:creationId xmlns:a16="http://schemas.microsoft.com/office/drawing/2014/main" id="{95EFF578-8DF2-4CE4-ABBC-3F17F08A7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39861"/>
            <a:ext cx="10905066" cy="537827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CBB6A91-CDFC-4326-87E8-2A1FA4D8691E}"/>
              </a:ext>
            </a:extLst>
          </p:cNvPr>
          <p:cNvSpPr/>
          <p:nvPr/>
        </p:nvSpPr>
        <p:spPr>
          <a:xfrm>
            <a:off x="9529672" y="2170906"/>
            <a:ext cx="1798728" cy="177879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73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3">
            <a:extLst>
              <a:ext uri="{FF2B5EF4-FFF2-40B4-BE49-F238E27FC236}">
                <a16:creationId xmlns:a16="http://schemas.microsoft.com/office/drawing/2014/main" id="{F39B4B7D-BBBC-456A-9BE0-0B848697F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75026"/>
            <a:ext cx="10905066" cy="410794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6F762CA-D544-463E-83A9-BCF1752B0509}"/>
              </a:ext>
            </a:extLst>
          </p:cNvPr>
          <p:cNvSpPr/>
          <p:nvPr/>
        </p:nvSpPr>
        <p:spPr>
          <a:xfrm>
            <a:off x="6096000" y="4266406"/>
            <a:ext cx="749300" cy="39449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11E44CF-0E94-4083-837F-0EE2B5306AFD}"/>
              </a:ext>
            </a:extLst>
          </p:cNvPr>
          <p:cNvSpPr/>
          <p:nvPr/>
        </p:nvSpPr>
        <p:spPr>
          <a:xfrm>
            <a:off x="6096000" y="4660900"/>
            <a:ext cx="749300" cy="3048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55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CA2E268-616A-4D2D-B8C7-ABAA96615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245" y="643466"/>
            <a:ext cx="7819509" cy="557106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625EFEA-D229-496E-9FB3-4C23D8A3FE1B}"/>
              </a:ext>
            </a:extLst>
          </p:cNvPr>
          <p:cNvSpPr/>
          <p:nvPr/>
        </p:nvSpPr>
        <p:spPr>
          <a:xfrm>
            <a:off x="8458200" y="2082006"/>
            <a:ext cx="469900" cy="39449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25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C90D25-5AAC-41D5-8A1E-4D3F34E2B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References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149529-AFDE-491F-9D23-CBD860C9E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Moser, P. (2015). Determinants of Creativity and Innovation—Evidence from Economic History. </a:t>
            </a:r>
            <a:r>
              <a:rPr lang="en-US" altLang="ko-KR" i="1" dirty="0"/>
              <a:t>NBER Reporter</a:t>
            </a:r>
            <a:r>
              <a:rPr lang="en-US" altLang="ko-KR" dirty="0"/>
              <a:t>, (3), 23-26.</a:t>
            </a:r>
          </a:p>
          <a:p>
            <a:r>
              <a:rPr lang="en-US" altLang="ko-KR" dirty="0"/>
              <a:t>Gordon, R. J. (2016). Perspectives on the rise and fall of American growth. </a:t>
            </a:r>
            <a:r>
              <a:rPr lang="en-US" altLang="ko-KR" i="1" dirty="0"/>
              <a:t>American Economic Review</a:t>
            </a:r>
            <a:r>
              <a:rPr lang="en-US" altLang="ko-KR" dirty="0"/>
              <a:t>, </a:t>
            </a:r>
            <a:r>
              <a:rPr lang="en-US" altLang="ko-KR" i="1" dirty="0"/>
              <a:t>106</a:t>
            </a:r>
            <a:r>
              <a:rPr lang="en-US" altLang="ko-KR" dirty="0"/>
              <a:t>(5), 72-76.</a:t>
            </a:r>
          </a:p>
          <a:p>
            <a:r>
              <a:rPr lang="en-US" altLang="ko-KR" dirty="0" err="1"/>
              <a:t>Duménil</a:t>
            </a:r>
            <a:r>
              <a:rPr lang="en-US" altLang="ko-KR" dirty="0"/>
              <a:t>, G., &amp; Lévy, D. (2016). Technology and distribution in managerial capitalism: The chain of historical trajectories à la Marx and </a:t>
            </a:r>
            <a:r>
              <a:rPr lang="en-US" altLang="ko-KR" dirty="0" err="1"/>
              <a:t>Countertendential</a:t>
            </a:r>
            <a:r>
              <a:rPr lang="en-US" altLang="ko-KR" dirty="0"/>
              <a:t> traverses. </a:t>
            </a:r>
            <a:r>
              <a:rPr lang="en-US" altLang="ko-KR" i="1" dirty="0"/>
              <a:t>Science &amp; Society</a:t>
            </a:r>
            <a:r>
              <a:rPr lang="en-US" altLang="ko-KR" dirty="0"/>
              <a:t>, </a:t>
            </a:r>
            <a:r>
              <a:rPr lang="en-US" altLang="ko-KR" i="1" dirty="0"/>
              <a:t>80</a:t>
            </a:r>
            <a:r>
              <a:rPr lang="en-US" altLang="ko-KR" dirty="0"/>
              <a:t>(4), 530-549.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07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066F07-22F3-493E-956B-F35E1324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965198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latinLnBrk="0"/>
            <a:r>
              <a:rPr lang="ko-KR" alt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특허와 혁신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E9B0B92-6AD2-43F5-9D66-8CABD1AF8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4570" y="965199"/>
            <a:ext cx="3093963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Moser, P. (2016). Patents and innovation in economic history. Annual Review of Economics, 8, 241-258.</a:t>
            </a:r>
          </a:p>
          <a:p>
            <a:pPr latinLnBrk="0"/>
            <a:endParaRPr lang="en-US" altLang="ko-KR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425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E679B91-7FD5-4AAB-ACF2-A52D4A91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rgbClr val="FFFFFF"/>
                </a:solidFill>
              </a:rPr>
              <a:t>특허는 </a:t>
            </a:r>
            <a:r>
              <a:rPr lang="en-US" altLang="ko-KR" dirty="0">
                <a:solidFill>
                  <a:srgbClr val="FFFFFF"/>
                </a:solidFill>
              </a:rPr>
              <a:t/>
            </a:r>
            <a:br>
              <a:rPr lang="en-US" altLang="ko-KR" dirty="0">
                <a:solidFill>
                  <a:srgbClr val="FFFFFF"/>
                </a:solidFill>
              </a:rPr>
            </a:br>
            <a:r>
              <a:rPr lang="ko-KR" altLang="en-US" dirty="0">
                <a:solidFill>
                  <a:srgbClr val="FFFFFF"/>
                </a:solidFill>
              </a:rPr>
              <a:t>혁신을 </a:t>
            </a:r>
            <a:r>
              <a:rPr lang="en-US" altLang="ko-KR" dirty="0">
                <a:solidFill>
                  <a:srgbClr val="FFFFFF"/>
                </a:solidFill>
              </a:rPr>
              <a:t/>
            </a:r>
            <a:br>
              <a:rPr lang="en-US" altLang="ko-KR" dirty="0">
                <a:solidFill>
                  <a:srgbClr val="FFFFFF"/>
                </a:solidFill>
              </a:rPr>
            </a:br>
            <a:r>
              <a:rPr lang="ko-KR" altLang="en-US" dirty="0">
                <a:solidFill>
                  <a:srgbClr val="FFFFFF"/>
                </a:solidFill>
              </a:rPr>
              <a:t>촉진하는가</a:t>
            </a:r>
            <a:r>
              <a:rPr lang="en-US" altLang="ko-KR" dirty="0">
                <a:solidFill>
                  <a:srgbClr val="FFFFFF"/>
                </a:solidFill>
              </a:rPr>
              <a:t>?</a:t>
            </a:r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5F0957-AAA3-4DAF-A8E9-7A2619CEA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ko-KR" altLang="en-US" sz="2400">
                <a:solidFill>
                  <a:srgbClr val="000000"/>
                </a:solidFill>
              </a:rPr>
              <a:t>전통적 입장 </a:t>
            </a:r>
            <a:r>
              <a:rPr lang="en-US" altLang="ko-KR" sz="2400">
                <a:solidFill>
                  <a:srgbClr val="000000"/>
                </a:solidFill>
              </a:rPr>
              <a:t>vs. </a:t>
            </a:r>
            <a:r>
              <a:rPr lang="ko-KR" altLang="en-US" sz="2400">
                <a:solidFill>
                  <a:srgbClr val="000000"/>
                </a:solidFill>
              </a:rPr>
              <a:t>새로운 증거들</a:t>
            </a:r>
          </a:p>
        </p:txBody>
      </p:sp>
    </p:spTree>
    <p:extLst>
      <p:ext uri="{BB962C8B-B14F-4D97-AF65-F5344CB8AC3E}">
        <p14:creationId xmlns:p14="http://schemas.microsoft.com/office/powerpoint/2010/main" val="79238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1B53DE-31A7-4165-8A9A-C8CE624C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dirty="0"/>
              <a:t>경제사에서 발견된 증거들</a:t>
            </a:r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BC10FD0E-D7E3-4C24-8656-25A6BF6947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7927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044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924153-C484-4DD1-BD7E-EC62793D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711E7D-BF5B-4F64-AB11-748620CB7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566640F-911A-4867-A28D-7A481D2BF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82" y="0"/>
            <a:ext cx="9954835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DBA7D775-27E5-4404-ACE0-AFEE8A7DB20D}"/>
              </a:ext>
            </a:extLst>
          </p:cNvPr>
          <p:cNvSpPr/>
          <p:nvPr/>
        </p:nvSpPr>
        <p:spPr>
          <a:xfrm>
            <a:off x="2341472" y="1553608"/>
            <a:ext cx="1798728" cy="50220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13B42BF-2768-44E1-9F17-9F904D6C044A}"/>
              </a:ext>
            </a:extLst>
          </p:cNvPr>
          <p:cNvSpPr/>
          <p:nvPr/>
        </p:nvSpPr>
        <p:spPr>
          <a:xfrm>
            <a:off x="2189072" y="4182508"/>
            <a:ext cx="1798728" cy="50220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71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12BABC-7902-4AE4-94C1-0A79F34B0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B97A1C-66FB-43FF-B257-DEDFFB36E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F7D5E00-06B6-40EF-9CC5-FC38F36CB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81" y="661306"/>
            <a:ext cx="10716638" cy="553538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C07CABF-61AD-444E-8F24-D562A2A83429}"/>
              </a:ext>
            </a:extLst>
          </p:cNvPr>
          <p:cNvSpPr/>
          <p:nvPr/>
        </p:nvSpPr>
        <p:spPr>
          <a:xfrm>
            <a:off x="1592172" y="1027906"/>
            <a:ext cx="1798728" cy="50220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A931F91-A699-4B49-A51E-BF2CB13C5450}"/>
              </a:ext>
            </a:extLst>
          </p:cNvPr>
          <p:cNvSpPr/>
          <p:nvPr/>
        </p:nvSpPr>
        <p:spPr>
          <a:xfrm>
            <a:off x="1427072" y="1690688"/>
            <a:ext cx="1798728" cy="50220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29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4CB6C84-A6C4-4829-B292-220ED9ED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특허풀</a:t>
            </a:r>
            <a:r>
              <a:rPr lang="en-US" altLang="ko-KR" sz="5400">
                <a:solidFill>
                  <a:schemeClr val="bg1">
                    <a:lumMod val="95000"/>
                    <a:lumOff val="5000"/>
                  </a:schemeClr>
                </a:solidFill>
              </a:rPr>
              <a:t> vs. </a:t>
            </a:r>
            <a:r>
              <a:rPr lang="ko-KR" alt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강제실시</a:t>
            </a:r>
          </a:p>
        </p:txBody>
      </p:sp>
    </p:spTree>
    <p:extLst>
      <p:ext uri="{BB962C8B-B14F-4D97-AF65-F5344CB8AC3E}">
        <p14:creationId xmlns:p14="http://schemas.microsoft.com/office/powerpoint/2010/main" val="2248512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serSummary">
            <a:extLst>
              <a:ext uri="{FF2B5EF4-FFF2-40B4-BE49-F238E27FC236}">
                <a16:creationId xmlns:a16="http://schemas.microsoft.com/office/drawing/2014/main" id="{B728B49B-B0B8-4549-A826-CB2A8CC72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41" y="0"/>
            <a:ext cx="90435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5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169</Words>
  <Application>Microsoft Office PowerPoint</Application>
  <PresentationFormat>와이드스크린</PresentationFormat>
  <Paragraphs>41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2" baseType="lpstr">
      <vt:lpstr>맑은 고딕</vt:lpstr>
      <vt:lpstr>Arial</vt:lpstr>
      <vt:lpstr>Calibri</vt:lpstr>
      <vt:lpstr>Office 테마</vt:lpstr>
      <vt:lpstr>특허(Patent),  혁신(Innovation),  경제성장(Economic Growth)</vt:lpstr>
      <vt:lpstr>목차</vt:lpstr>
      <vt:lpstr>특허와 혁신</vt:lpstr>
      <vt:lpstr>특허는  혁신을  촉진하는가?</vt:lpstr>
      <vt:lpstr>경제사에서 발견된 증거들</vt:lpstr>
      <vt:lpstr>PowerPoint 프레젠테이션</vt:lpstr>
      <vt:lpstr>PowerPoint 프레젠테이션</vt:lpstr>
      <vt:lpstr>특허풀 vs. 강제실시</vt:lpstr>
      <vt:lpstr>PowerPoint 프레젠테이션</vt:lpstr>
      <vt:lpstr>PowerPoint 프레젠테이션</vt:lpstr>
      <vt:lpstr>건국 초기  미국의 특허 제도</vt:lpstr>
      <vt:lpstr>혁신의 지속가능성?  – 연구생산성을 중심으로</vt:lpstr>
      <vt:lpstr>PowerPoint 프레젠테이션</vt:lpstr>
      <vt:lpstr>기본 개념</vt:lpstr>
      <vt:lpstr>연구생산성</vt:lpstr>
      <vt:lpstr>미국 기술혁신과 연구자수</vt:lpstr>
      <vt:lpstr>PowerPoint 프레젠테이션</vt:lpstr>
      <vt:lpstr>무어의 법칙</vt:lpstr>
      <vt:lpstr>옥수수 단위면적당 수확량</vt:lpstr>
      <vt:lpstr>신물질신약 연구생산성</vt:lpstr>
      <vt:lpstr>암 연구생산성</vt:lpstr>
      <vt:lpstr>심장질환 연구생산성</vt:lpstr>
      <vt:lpstr>혁신과 경제성장</vt:lpstr>
      <vt:lpstr>PowerPoint 프레젠테이션</vt:lpstr>
      <vt:lpstr>PowerPoint 프레젠테이션</vt:lpstr>
      <vt:lpstr>PowerPoint 프레젠테이션</vt:lpstr>
      <vt:lpstr>PowerPoint 프레젠테이션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특허(Patent),  혁신(Innovation),  경제성장(Economic Growth)</dc:title>
  <dc:creator>KIM</dc:creator>
  <cp:lastModifiedBy>Lee donggun</cp:lastModifiedBy>
  <cp:revision>3</cp:revision>
  <dcterms:created xsi:type="dcterms:W3CDTF">2019-08-11T08:13:55Z</dcterms:created>
  <dcterms:modified xsi:type="dcterms:W3CDTF">2019-08-13T08:22:13Z</dcterms:modified>
</cp:coreProperties>
</file>