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9" r:id="rId4"/>
    <p:sldId id="260" r:id="rId5"/>
    <p:sldId id="265" r:id="rId6"/>
    <p:sldId id="261" r:id="rId7"/>
    <p:sldId id="276" r:id="rId8"/>
    <p:sldId id="278" r:id="rId9"/>
    <p:sldId id="282" r:id="rId10"/>
    <p:sldId id="279" r:id="rId11"/>
    <p:sldId id="284" r:id="rId12"/>
    <p:sldId id="280" r:id="rId13"/>
    <p:sldId id="291" r:id="rId14"/>
    <p:sldId id="285" r:id="rId15"/>
    <p:sldId id="288" r:id="rId16"/>
    <p:sldId id="289" r:id="rId17"/>
    <p:sldId id="292" r:id="rId18"/>
    <p:sldId id="293" r:id="rId19"/>
    <p:sldId id="294" r:id="rId20"/>
  </p:sldIdLst>
  <p:sldSz cx="9001125" cy="9001125"/>
  <p:notesSz cx="6858000" cy="9144000"/>
  <p:embeddedFontLst>
    <p:embeddedFont>
      <p:font typeface="12롯데마트드림Bold" panose="02020603020101020101" pitchFamily="18" charset="-127"/>
      <p:regular r:id="rId22"/>
    </p:embeddedFont>
    <p:embeddedFont>
      <p:font typeface="a로케트" panose="02020600000000000000" pitchFamily="18" charset="-127"/>
      <p:regular r:id="rId23"/>
    </p:embeddedFont>
    <p:embeddedFont>
      <p:font typeface="a이끌림B" panose="02020600000000000000" pitchFamily="18" charset="-127"/>
      <p:regular r:id="rId24"/>
    </p:embeddedFont>
    <p:embeddedFont>
      <p:font typeface="a이끌림M" panose="02020600000000000000" pitchFamily="18" charset="-127"/>
      <p:regular r:id="rId25"/>
    </p:embeddedFont>
    <p:embeddedFont>
      <p:font typeface="나눔스퀘어_ac Bold" panose="020B0600000101010101" pitchFamily="50" charset="-127"/>
      <p:bold r:id="rId26"/>
    </p:embeddedFont>
    <p:embeddedFont>
      <p:font typeface="맑은 고딕" panose="020B0503020000020004" pitchFamily="50" charset="-127"/>
      <p:regular r:id="rId27"/>
      <p:bold r:id="rId28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8174137F-079E-498D-81DE-29D2CCAEB3CD}">
          <p14:sldIdLst>
            <p14:sldId id="256"/>
            <p14:sldId id="257"/>
            <p14:sldId id="259"/>
            <p14:sldId id="260"/>
            <p14:sldId id="265"/>
            <p14:sldId id="261"/>
            <p14:sldId id="276"/>
            <p14:sldId id="278"/>
            <p14:sldId id="282"/>
            <p14:sldId id="279"/>
            <p14:sldId id="284"/>
            <p14:sldId id="280"/>
            <p14:sldId id="291"/>
            <p14:sldId id="285"/>
            <p14:sldId id="288"/>
            <p14:sldId id="289"/>
            <p14:sldId id="292"/>
            <p14:sldId id="293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35">
          <p15:clr>
            <a:srgbClr val="A4A3A4"/>
          </p15:clr>
        </p15:guide>
        <p15:guide id="2" pos="28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44A"/>
    <a:srgbClr val="BFBFBF"/>
    <a:srgbClr val="DCE6F2"/>
    <a:srgbClr val="FFFFD1"/>
    <a:srgbClr val="FFFF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밝은 스타일 3 - 강조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43" autoAdjust="0"/>
  </p:normalViewPr>
  <p:slideViewPr>
    <p:cSldViewPr>
      <p:cViewPr varScale="1">
        <p:scale>
          <a:sx n="59" d="100"/>
          <a:sy n="59" d="100"/>
        </p:scale>
        <p:origin x="2098" y="82"/>
      </p:cViewPr>
      <p:guideLst>
        <p:guide orient="horz" pos="2835"/>
        <p:guide pos="28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538035-4391-4988-9775-CEDAB9C8991C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84368A04-174D-48A1-BC8B-3EFAB9E9D988}">
      <dgm:prSet phldrT="[텍스트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pPr latinLnBrk="1"/>
          <a:endParaRPr lang="ko-KR" altLang="en-US" sz="1300" dirty="0">
            <a:latin typeface="a이끌림B" panose="02020600000000000000" pitchFamily="18" charset="-127"/>
            <a:ea typeface="a이끌림B" panose="02020600000000000000" pitchFamily="18" charset="-127"/>
          </a:endParaRPr>
        </a:p>
      </dgm:t>
    </dgm:pt>
    <dgm:pt modelId="{DC5F1617-4BFD-415C-8A4F-D27699A36839}" type="parTrans" cxnId="{4BE9987F-1E77-4105-91E9-9F4B671EA819}">
      <dgm:prSet/>
      <dgm:spPr/>
      <dgm:t>
        <a:bodyPr/>
        <a:lstStyle/>
        <a:p>
          <a:pPr latinLnBrk="1"/>
          <a:endParaRPr lang="ko-KR" altLang="en-US"/>
        </a:p>
      </dgm:t>
    </dgm:pt>
    <dgm:pt modelId="{B396F60C-DCCD-4EB0-AACF-248DBD025FF7}" type="sibTrans" cxnId="{4BE9987F-1E77-4105-91E9-9F4B671EA819}">
      <dgm:prSet/>
      <dgm:spPr/>
      <dgm:t>
        <a:bodyPr/>
        <a:lstStyle/>
        <a:p>
          <a:pPr latinLnBrk="1"/>
          <a:endParaRPr lang="ko-KR" altLang="en-US"/>
        </a:p>
      </dgm:t>
    </dgm:pt>
    <dgm:pt modelId="{B68AAE4D-C635-42F7-96D4-229AF852700F}">
      <dgm:prSet phldrT="[텍스트]" custT="1"/>
      <dgm:spPr>
        <a:solidFill>
          <a:schemeClr val="bg1">
            <a:alpha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 latinLnBrk="1"/>
          <a:endParaRPr lang="ko-KR" altLang="en-US" sz="1300" dirty="0">
            <a:latin typeface="a이끌림B" panose="02020600000000000000" pitchFamily="18" charset="-127"/>
            <a:ea typeface="a이끌림B" panose="02020600000000000000" pitchFamily="18" charset="-127"/>
          </a:endParaRPr>
        </a:p>
      </dgm:t>
    </dgm:pt>
    <dgm:pt modelId="{548F1776-19F7-4C45-AB61-562D86C5D959}" type="parTrans" cxnId="{D6F4D3DF-7E50-4003-8FED-C7B45F259CB9}">
      <dgm:prSet/>
      <dgm:spPr/>
      <dgm:t>
        <a:bodyPr/>
        <a:lstStyle/>
        <a:p>
          <a:pPr latinLnBrk="1"/>
          <a:endParaRPr lang="ko-KR" altLang="en-US"/>
        </a:p>
      </dgm:t>
    </dgm:pt>
    <dgm:pt modelId="{03D72D39-E3D0-4723-8FF2-A44831407ADD}" type="sibTrans" cxnId="{D6F4D3DF-7E50-4003-8FED-C7B45F259CB9}">
      <dgm:prSet/>
      <dgm:spPr/>
      <dgm:t>
        <a:bodyPr/>
        <a:lstStyle/>
        <a:p>
          <a:pPr latinLnBrk="1"/>
          <a:endParaRPr lang="ko-KR" altLang="en-US"/>
        </a:p>
      </dgm:t>
    </dgm:pt>
    <dgm:pt modelId="{CEF4B08F-28A4-4247-B9A4-F79962D9B363}" type="pres">
      <dgm:prSet presAssocID="{08538035-4391-4988-9775-CEDAB9C8991C}" presName="compositeShape" presStyleCnt="0">
        <dgm:presLayoutVars>
          <dgm:chMax val="7"/>
          <dgm:dir/>
          <dgm:resizeHandles val="exact"/>
        </dgm:presLayoutVars>
      </dgm:prSet>
      <dgm:spPr/>
    </dgm:pt>
    <dgm:pt modelId="{EB076E9D-360F-47D7-A0A5-2DBB35B985C0}" type="pres">
      <dgm:prSet presAssocID="{84368A04-174D-48A1-BC8B-3EFAB9E9D988}" presName="circ1" presStyleLbl="vennNode1" presStyleIdx="0" presStyleCnt="2" custLinFactNeighborX="7454"/>
      <dgm:spPr/>
    </dgm:pt>
    <dgm:pt modelId="{9CBAD840-B7CE-4650-88BB-353740450C6B}" type="pres">
      <dgm:prSet presAssocID="{84368A04-174D-48A1-BC8B-3EFAB9E9D98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CB2082B-E903-4DF8-A816-293147776383}" type="pres">
      <dgm:prSet presAssocID="{B68AAE4D-C635-42F7-96D4-229AF852700F}" presName="circ2" presStyleLbl="vennNode1" presStyleIdx="1" presStyleCnt="2" custLinFactNeighborX="-3075"/>
      <dgm:spPr/>
    </dgm:pt>
    <dgm:pt modelId="{7A930BF5-F9A0-465D-A0D7-195686C67A4B}" type="pres">
      <dgm:prSet presAssocID="{B68AAE4D-C635-42F7-96D4-229AF852700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D7E2332B-EC56-4F1A-9DFC-9FC10C02D944}" type="presOf" srcId="{84368A04-174D-48A1-BC8B-3EFAB9E9D988}" destId="{EB076E9D-360F-47D7-A0A5-2DBB35B985C0}" srcOrd="0" destOrd="0" presId="urn:microsoft.com/office/officeart/2005/8/layout/venn1"/>
    <dgm:cxn modelId="{3F194432-8D3B-4AB8-A219-0A5462DD0520}" type="presOf" srcId="{B68AAE4D-C635-42F7-96D4-229AF852700F}" destId="{5CB2082B-E903-4DF8-A816-293147776383}" srcOrd="0" destOrd="0" presId="urn:microsoft.com/office/officeart/2005/8/layout/venn1"/>
    <dgm:cxn modelId="{686ED05F-1038-4D87-A99F-1B5C64395537}" type="presOf" srcId="{08538035-4391-4988-9775-CEDAB9C8991C}" destId="{CEF4B08F-28A4-4247-B9A4-F79962D9B363}" srcOrd="0" destOrd="0" presId="urn:microsoft.com/office/officeart/2005/8/layout/venn1"/>
    <dgm:cxn modelId="{43B11F6E-BD9F-4896-813B-CF92C3532F0D}" type="presOf" srcId="{84368A04-174D-48A1-BC8B-3EFAB9E9D988}" destId="{9CBAD840-B7CE-4650-88BB-353740450C6B}" srcOrd="1" destOrd="0" presId="urn:microsoft.com/office/officeart/2005/8/layout/venn1"/>
    <dgm:cxn modelId="{5697B275-5239-4EBF-8F08-F4D3A3C91724}" type="presOf" srcId="{B68AAE4D-C635-42F7-96D4-229AF852700F}" destId="{7A930BF5-F9A0-465D-A0D7-195686C67A4B}" srcOrd="1" destOrd="0" presId="urn:microsoft.com/office/officeart/2005/8/layout/venn1"/>
    <dgm:cxn modelId="{4BE9987F-1E77-4105-91E9-9F4B671EA819}" srcId="{08538035-4391-4988-9775-CEDAB9C8991C}" destId="{84368A04-174D-48A1-BC8B-3EFAB9E9D988}" srcOrd="0" destOrd="0" parTransId="{DC5F1617-4BFD-415C-8A4F-D27699A36839}" sibTransId="{B396F60C-DCCD-4EB0-AACF-248DBD025FF7}"/>
    <dgm:cxn modelId="{D6F4D3DF-7E50-4003-8FED-C7B45F259CB9}" srcId="{08538035-4391-4988-9775-CEDAB9C8991C}" destId="{B68AAE4D-C635-42F7-96D4-229AF852700F}" srcOrd="1" destOrd="0" parTransId="{548F1776-19F7-4C45-AB61-562D86C5D959}" sibTransId="{03D72D39-E3D0-4723-8FF2-A44831407ADD}"/>
    <dgm:cxn modelId="{0DFF32DB-3E40-48B6-9FD4-9778DE0917C0}" type="presParOf" srcId="{CEF4B08F-28A4-4247-B9A4-F79962D9B363}" destId="{EB076E9D-360F-47D7-A0A5-2DBB35B985C0}" srcOrd="0" destOrd="0" presId="urn:microsoft.com/office/officeart/2005/8/layout/venn1"/>
    <dgm:cxn modelId="{8656A5E9-8681-46A8-A0F2-9A120149C9B4}" type="presParOf" srcId="{CEF4B08F-28A4-4247-B9A4-F79962D9B363}" destId="{9CBAD840-B7CE-4650-88BB-353740450C6B}" srcOrd="1" destOrd="0" presId="urn:microsoft.com/office/officeart/2005/8/layout/venn1"/>
    <dgm:cxn modelId="{4CC71029-9CC3-4D7D-AB90-224EEA4D3135}" type="presParOf" srcId="{CEF4B08F-28A4-4247-B9A4-F79962D9B363}" destId="{5CB2082B-E903-4DF8-A816-293147776383}" srcOrd="2" destOrd="0" presId="urn:microsoft.com/office/officeart/2005/8/layout/venn1"/>
    <dgm:cxn modelId="{10627C24-2483-4E30-9446-9AEFDC4339C2}" type="presParOf" srcId="{CEF4B08F-28A4-4247-B9A4-F79962D9B363}" destId="{7A930BF5-F9A0-465D-A0D7-195686C67A4B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076E9D-360F-47D7-A0A5-2DBB35B985C0}">
      <dsp:nvSpPr>
        <dsp:cNvPr id="0" name=""/>
        <dsp:cNvSpPr/>
      </dsp:nvSpPr>
      <dsp:spPr>
        <a:xfrm>
          <a:off x="301675" y="341363"/>
          <a:ext cx="2621425" cy="2621425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300" kern="1200" dirty="0">
            <a:latin typeface="a이끌림B" panose="02020600000000000000" pitchFamily="18" charset="-127"/>
            <a:ea typeface="a이끌림B" panose="02020600000000000000" pitchFamily="18" charset="-127"/>
          </a:endParaRPr>
        </a:p>
      </dsp:txBody>
      <dsp:txXfrm>
        <a:off x="667730" y="650485"/>
        <a:ext cx="1511452" cy="2003181"/>
      </dsp:txXfrm>
    </dsp:sp>
    <dsp:sp modelId="{5CB2082B-E903-4DF8-A816-293147776383}">
      <dsp:nvSpPr>
        <dsp:cNvPr id="0" name=""/>
        <dsp:cNvSpPr/>
      </dsp:nvSpPr>
      <dsp:spPr>
        <a:xfrm>
          <a:off x="1914981" y="341363"/>
          <a:ext cx="2621425" cy="2621425"/>
        </a:xfrm>
        <a:prstGeom prst="ellipse">
          <a:avLst/>
        </a:prstGeom>
        <a:solidFill>
          <a:schemeClr val="bg1">
            <a:alpha val="5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300" kern="1200" dirty="0">
            <a:latin typeface="a이끌림B" panose="02020600000000000000" pitchFamily="18" charset="-127"/>
            <a:ea typeface="a이끌림B" panose="02020600000000000000" pitchFamily="18" charset="-127"/>
          </a:endParaRPr>
        </a:p>
      </dsp:txBody>
      <dsp:txXfrm>
        <a:off x="2658899" y="650485"/>
        <a:ext cx="1511452" cy="20031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B20D9-9B58-435B-96F5-954651106164}" type="datetimeFigureOut">
              <a:rPr lang="ko-KR" altLang="en-US" smtClean="0"/>
              <a:t>2020-08-24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246CC-ABB7-427C-8F1A-1FE948B1D0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919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246CC-ABB7-427C-8F1A-1FE948B1D08D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2301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Light, Donald W. and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Lexchin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Joel and Darrow, Jonathan J., Institutional Corruption of Pharmaceuticals and the Myth of Safe and Effective Drugs (June 1, 2013). Journal of Law, Medicine and Ethics, 2013, Vol. 14, No. 3: 590-610, Available at SSRN: https://ssrn.com/abstract=2282014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246CC-ABB7-427C-8F1A-1FE948B1D08D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0503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Light, Donald W. and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Lexchin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Joel and Darrow, Jonathan J., Institutional Corruption of Pharmaceuticals and the Myth of Safe and Effective Drugs (June 1, 2013). Journal of Law, Medicine and Ethics, 2013, Vol. 14, No. 3: 590-610, Available at SSRN: https://ssrn.com/abstract=2282014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246CC-ABB7-427C-8F1A-1FE948B1D08D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0503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Light, Donald W. and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Lexchin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Joel and Darrow, Jonathan J., Institutional Corruption of Pharmaceuticals and the Myth of Safe and Effective Drugs (June 1, 2013). Journal of Law, Medicine and Ethics, 2013, Vol. 14, No. 3: 590-610, Available at SSRN: https://ssrn.com/abstract=2282014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246CC-ABB7-427C-8F1A-1FE948B1D08D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0503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75085" y="2796185"/>
            <a:ext cx="7650956" cy="1929408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50169" y="5100637"/>
            <a:ext cx="6300788" cy="23002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94B5-D63A-49BA-A46B-245E4E1E2B10}" type="datetimeFigureOut">
              <a:rPr lang="ko-KR" altLang="en-US" smtClean="0"/>
              <a:t>2020-08-24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D4EC-B63A-4F2B-8F57-8390BB6E0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1584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94B5-D63A-49BA-A46B-245E4E1E2B10}" type="datetimeFigureOut">
              <a:rPr lang="ko-KR" altLang="en-US" smtClean="0"/>
              <a:t>2020-08-24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D4EC-B63A-4F2B-8F57-8390BB6E0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1955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25816" y="360464"/>
            <a:ext cx="2025253" cy="768012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0056" y="360464"/>
            <a:ext cx="5925741" cy="768012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94B5-D63A-49BA-A46B-245E4E1E2B10}" type="datetimeFigureOut">
              <a:rPr lang="ko-KR" altLang="en-US" smtClean="0"/>
              <a:t>2020-08-24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D4EC-B63A-4F2B-8F57-8390BB6E0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889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94B5-D63A-49BA-A46B-245E4E1E2B10}" type="datetimeFigureOut">
              <a:rPr lang="ko-KR" altLang="en-US" smtClean="0"/>
              <a:t>2020-08-24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D4EC-B63A-4F2B-8F57-8390BB6E0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750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1027" y="5784057"/>
            <a:ext cx="7650956" cy="178772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11027" y="3815063"/>
            <a:ext cx="7650956" cy="196899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94B5-D63A-49BA-A46B-245E4E1E2B10}" type="datetimeFigureOut">
              <a:rPr lang="ko-KR" altLang="en-US" smtClean="0"/>
              <a:t>2020-08-24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D4EC-B63A-4F2B-8F57-8390BB6E0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3682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0056" y="2100265"/>
            <a:ext cx="3975497" cy="59403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5572" y="2100265"/>
            <a:ext cx="3975497" cy="59403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94B5-D63A-49BA-A46B-245E4E1E2B10}" type="datetimeFigureOut">
              <a:rPr lang="ko-KR" altLang="en-US" smtClean="0"/>
              <a:t>2020-08-24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D4EC-B63A-4F2B-8F57-8390BB6E0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2174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0057" y="2014836"/>
            <a:ext cx="3977060" cy="8396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0057" y="2854523"/>
            <a:ext cx="3977060" cy="5186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572448" y="2014836"/>
            <a:ext cx="3978622" cy="8396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572448" y="2854523"/>
            <a:ext cx="3978622" cy="5186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94B5-D63A-49BA-A46B-245E4E1E2B10}" type="datetimeFigureOut">
              <a:rPr lang="ko-KR" altLang="en-US" smtClean="0"/>
              <a:t>2020-08-24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D4EC-B63A-4F2B-8F57-8390BB6E0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951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94B5-D63A-49BA-A46B-245E4E1E2B10}" type="datetimeFigureOut">
              <a:rPr lang="ko-KR" altLang="en-US" smtClean="0"/>
              <a:t>2020-08-24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D4EC-B63A-4F2B-8F57-8390BB6E0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4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94B5-D63A-49BA-A46B-245E4E1E2B10}" type="datetimeFigureOut">
              <a:rPr lang="ko-KR" altLang="en-US" smtClean="0"/>
              <a:t>2020-08-24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D4EC-B63A-4F2B-8F57-8390BB6E0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6087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0058" y="358378"/>
            <a:ext cx="2961308" cy="15251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19190" y="358380"/>
            <a:ext cx="5031880" cy="76822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0058" y="1883571"/>
            <a:ext cx="2961308" cy="61570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94B5-D63A-49BA-A46B-245E4E1E2B10}" type="datetimeFigureOut">
              <a:rPr lang="ko-KR" altLang="en-US" smtClean="0"/>
              <a:t>2020-08-24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D4EC-B63A-4F2B-8F57-8390BB6E0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1783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64284" y="6300789"/>
            <a:ext cx="5400675" cy="74384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64284" y="804267"/>
            <a:ext cx="5400675" cy="54006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64284" y="7044633"/>
            <a:ext cx="5400675" cy="105638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94B5-D63A-49BA-A46B-245E4E1E2B10}" type="datetimeFigureOut">
              <a:rPr lang="ko-KR" altLang="en-US" smtClean="0"/>
              <a:t>2020-08-24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D4EC-B63A-4F2B-8F57-8390BB6E0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2498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0056" y="360462"/>
            <a:ext cx="8101013" cy="1500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0056" y="2100265"/>
            <a:ext cx="8101013" cy="5940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0056" y="8342711"/>
            <a:ext cx="2100263" cy="4792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294B5-D63A-49BA-A46B-245E4E1E2B10}" type="datetimeFigureOut">
              <a:rPr lang="ko-KR" altLang="en-US" smtClean="0"/>
              <a:t>2020-08-24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075385" y="8342711"/>
            <a:ext cx="2850356" cy="4792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450806" y="8342711"/>
            <a:ext cx="2100263" cy="4792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4D4EC-B63A-4F2B-8F57-8390BB6E0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3128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98692" y="2584216"/>
            <a:ext cx="6486246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1600" dirty="0">
              <a:latin typeface="a로케트" panose="02020600000000000000" pitchFamily="18" charset="-127"/>
              <a:ea typeface="a로케트" panose="02020600000000000000" pitchFamily="18" charset="-127"/>
            </a:endParaRPr>
          </a:p>
          <a:p>
            <a:r>
              <a:rPr lang="en-US" altLang="ko-KR" sz="3200" dirty="0">
                <a:latin typeface="a로케트" panose="02020600000000000000" pitchFamily="18" charset="-127"/>
                <a:ea typeface="a로케트" panose="02020600000000000000" pitchFamily="18" charset="-127"/>
              </a:rPr>
              <a:t>8</a:t>
            </a:r>
            <a:r>
              <a:rPr lang="ko-KR" altLang="en-US" sz="3200" dirty="0">
                <a:latin typeface="a로케트" panose="02020600000000000000" pitchFamily="18" charset="-127"/>
                <a:ea typeface="a로케트" panose="02020600000000000000" pitchFamily="18" charset="-127"/>
              </a:rPr>
              <a:t>월 </a:t>
            </a:r>
            <a:r>
              <a:rPr lang="en-US" altLang="ko-KR" sz="3200" dirty="0">
                <a:latin typeface="a로케트" panose="02020600000000000000" pitchFamily="18" charset="-127"/>
                <a:ea typeface="a로케트" panose="02020600000000000000" pitchFamily="18" charset="-127"/>
              </a:rPr>
              <a:t>28</a:t>
            </a:r>
            <a:r>
              <a:rPr lang="ko-KR" altLang="en-US" sz="3200" dirty="0">
                <a:latin typeface="a로케트" panose="02020600000000000000" pitchFamily="18" charset="-127"/>
                <a:ea typeface="a로케트" panose="02020600000000000000" pitchFamily="18" charset="-127"/>
              </a:rPr>
              <a:t>일에 시행될</a:t>
            </a:r>
            <a:endParaRPr lang="ko-KR" altLang="en-US" dirty="0">
              <a:latin typeface="a로케트" panose="02020600000000000000" pitchFamily="18" charset="-127"/>
              <a:ea typeface="a로케트" panose="02020600000000000000" pitchFamily="18" charset="-127"/>
            </a:endParaRPr>
          </a:p>
          <a:p>
            <a:endParaRPr lang="en-US" altLang="ko-KR" sz="1500" dirty="0">
              <a:latin typeface="a로케트" panose="02020600000000000000" pitchFamily="18" charset="-127"/>
              <a:ea typeface="a로케트" panose="02020600000000000000" pitchFamily="18" charset="-127"/>
            </a:endParaRPr>
          </a:p>
          <a:p>
            <a:r>
              <a:rPr lang="ko-KR" altLang="en-US" sz="4000" dirty="0">
                <a:latin typeface="a로케트" panose="02020600000000000000" pitchFamily="18" charset="-127"/>
                <a:ea typeface="a로케트" panose="02020600000000000000" pitchFamily="18" charset="-127"/>
              </a:rPr>
              <a:t>첨단재생의료 및 </a:t>
            </a:r>
            <a:endParaRPr lang="en-US" altLang="ko-KR" sz="4000" dirty="0">
              <a:latin typeface="a로케트" panose="02020600000000000000" pitchFamily="18" charset="-127"/>
              <a:ea typeface="a로케트" panose="02020600000000000000" pitchFamily="18" charset="-127"/>
            </a:endParaRPr>
          </a:p>
          <a:p>
            <a:r>
              <a:rPr lang="ko-KR" altLang="en-US" sz="4000" dirty="0" err="1">
                <a:latin typeface="a로케트" panose="02020600000000000000" pitchFamily="18" charset="-127"/>
                <a:ea typeface="a로케트" panose="02020600000000000000" pitchFamily="18" charset="-127"/>
              </a:rPr>
              <a:t>첨단바이오의약품</a:t>
            </a:r>
            <a:r>
              <a:rPr lang="ko-KR" altLang="en-US" sz="4000" dirty="0">
                <a:latin typeface="a로케트" panose="02020600000000000000" pitchFamily="18" charset="-127"/>
                <a:ea typeface="a로케트" panose="02020600000000000000" pitchFamily="18" charset="-127"/>
              </a:rPr>
              <a:t>            </a:t>
            </a:r>
            <a:r>
              <a:rPr lang="ko-KR" altLang="en-US" sz="4000" spc="-150" dirty="0">
                <a:latin typeface="a로케트" panose="02020600000000000000" pitchFamily="18" charset="-127"/>
                <a:ea typeface="a로케트" panose="02020600000000000000" pitchFamily="18" charset="-127"/>
              </a:rPr>
              <a:t>안전 및 지원에 관한 법률</a:t>
            </a:r>
            <a:r>
              <a:rPr lang="en-US" altLang="ko-KR" sz="4000" dirty="0">
                <a:latin typeface="a로케트" panose="02020600000000000000" pitchFamily="18" charset="-127"/>
                <a:ea typeface="a로케트" panose="02020600000000000000" pitchFamily="18" charset="-127"/>
              </a:rPr>
              <a:t>    </a:t>
            </a:r>
            <a:r>
              <a:rPr lang="en-US" altLang="ko-KR" sz="2500" dirty="0">
                <a:latin typeface="a로케트" panose="02020600000000000000" pitchFamily="18" charset="-127"/>
                <a:ea typeface="a로케트" panose="02020600000000000000" pitchFamily="18" charset="-127"/>
              </a:rPr>
              <a:t>[</a:t>
            </a:r>
            <a:r>
              <a:rPr lang="ko-KR" altLang="en-US" sz="2500" dirty="0" err="1">
                <a:latin typeface="a로케트" panose="02020600000000000000" pitchFamily="18" charset="-127"/>
                <a:ea typeface="a로케트" panose="02020600000000000000" pitchFamily="18" charset="-127"/>
              </a:rPr>
              <a:t>첨단재생바이오법</a:t>
            </a:r>
            <a:r>
              <a:rPr lang="en-US" altLang="ko-KR" sz="2500" dirty="0">
                <a:latin typeface="a로케트" panose="02020600000000000000" pitchFamily="18" charset="-127"/>
                <a:ea typeface="a로케트" panose="02020600000000000000" pitchFamily="18" charset="-127"/>
              </a:rPr>
              <a:t>] </a:t>
            </a:r>
            <a:r>
              <a:rPr lang="ko-KR" altLang="en-US" sz="4000" spc="-150" dirty="0">
                <a:latin typeface="a로케트" panose="02020600000000000000" pitchFamily="18" charset="-127"/>
                <a:ea typeface="a로케트" panose="02020600000000000000" pitchFamily="18" charset="-127"/>
              </a:rPr>
              <a:t>에 대하여</a:t>
            </a:r>
            <a:r>
              <a:rPr lang="en-US" altLang="ko-KR" sz="4000" spc="-150" dirty="0">
                <a:latin typeface="a로케트" panose="02020600000000000000" pitchFamily="18" charset="-127"/>
                <a:ea typeface="a로케트" panose="02020600000000000000" pitchFamily="18" charset="-127"/>
              </a:rPr>
              <a:t> </a:t>
            </a:r>
            <a:endParaRPr lang="en-US" altLang="ko-KR" sz="4200" dirty="0">
              <a:latin typeface="a로케트" panose="02020600000000000000" pitchFamily="18" charset="-127"/>
              <a:ea typeface="a로케트" panose="02020600000000000000" pitchFamily="18" charset="-127"/>
            </a:endParaRPr>
          </a:p>
          <a:p>
            <a:r>
              <a:rPr lang="ko-KR" altLang="en-US" sz="4200" dirty="0">
                <a:latin typeface="a로케트" panose="02020600000000000000" pitchFamily="18" charset="-127"/>
                <a:ea typeface="a로케트" panose="02020600000000000000" pitchFamily="18" charset="-127"/>
              </a:rPr>
              <a:t>                        </a:t>
            </a:r>
            <a:endParaRPr lang="en-US" altLang="ko-KR" sz="4200" dirty="0">
              <a:latin typeface="a로케트" panose="02020600000000000000" pitchFamily="18" charset="-127"/>
              <a:ea typeface="a로케트" panose="02020600000000000000" pitchFamily="18" charset="-127"/>
            </a:endParaRPr>
          </a:p>
          <a:p>
            <a:endParaRPr lang="en-US" altLang="ko-KR" sz="4200" dirty="0">
              <a:latin typeface="a로케트" panose="02020600000000000000" pitchFamily="18" charset="-127"/>
              <a:ea typeface="a로케트" panose="02020600000000000000" pitchFamily="18" charset="-127"/>
            </a:endParaRPr>
          </a:p>
        </p:txBody>
      </p:sp>
      <p:sp>
        <p:nvSpPr>
          <p:cNvPr id="5" name="1/2 액자 4"/>
          <p:cNvSpPr/>
          <p:nvPr/>
        </p:nvSpPr>
        <p:spPr>
          <a:xfrm>
            <a:off x="540122" y="540122"/>
            <a:ext cx="6984776" cy="3960440"/>
          </a:xfrm>
          <a:prstGeom prst="halfFrame">
            <a:avLst>
              <a:gd name="adj1" fmla="val 14414"/>
              <a:gd name="adj2" fmla="val 1249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" name="1/2 액자 5"/>
          <p:cNvSpPr/>
          <p:nvPr/>
        </p:nvSpPr>
        <p:spPr>
          <a:xfrm rot="10800000">
            <a:off x="1371920" y="4428554"/>
            <a:ext cx="6984776" cy="3960440"/>
          </a:xfrm>
          <a:prstGeom prst="halfFrame">
            <a:avLst>
              <a:gd name="adj1" fmla="val 14414"/>
              <a:gd name="adj2" fmla="val 1249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1548234" y="2264707"/>
            <a:ext cx="1974694" cy="291639"/>
            <a:chOff x="257604" y="284475"/>
            <a:chExt cx="1974694" cy="291639"/>
          </a:xfrm>
        </p:grpSpPr>
        <p:pic>
          <p:nvPicPr>
            <p:cNvPr id="8" name="그림 7">
              <a:extLst>
                <a:ext uri="{FF2B5EF4-FFF2-40B4-BE49-F238E27FC236}">
                  <a16:creationId xmlns:a16="http://schemas.microsoft.com/office/drawing/2014/main" id="{830B16B2-F9D7-41E1-BD20-BADEBEFAE1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604" y="284476"/>
              <a:ext cx="318510" cy="291638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57ADAC0-CBD5-4F49-9103-25ED1BC24BAF}"/>
                </a:ext>
              </a:extLst>
            </p:cNvPr>
            <p:cNvSpPr txBox="1"/>
            <p:nvPr/>
          </p:nvSpPr>
          <p:spPr>
            <a:xfrm>
              <a:off x="576114" y="284475"/>
              <a:ext cx="1656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200" spc="-150" dirty="0">
                  <a:solidFill>
                    <a:srgbClr val="007434"/>
                  </a:solidFill>
                  <a:latin typeface="a이끌림B" panose="02020600000000000000" pitchFamily="18" charset="-127"/>
                  <a:ea typeface="a이끌림B" panose="02020600000000000000" pitchFamily="18" charset="-127"/>
                </a:rPr>
                <a:t>건강사회를 위한 약사회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390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36066" y="8529403"/>
            <a:ext cx="8893050" cy="471722"/>
            <a:chOff x="36066" y="8529403"/>
            <a:chExt cx="8893050" cy="471722"/>
          </a:xfrm>
        </p:grpSpPr>
        <p:grpSp>
          <p:nvGrpSpPr>
            <p:cNvPr id="12" name="그룹 11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직사각형 24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8" name="그룹 27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29" name="직사각형 28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1" name="직사각형 40"/>
          <p:cNvSpPr/>
          <p:nvPr/>
        </p:nvSpPr>
        <p:spPr>
          <a:xfrm>
            <a:off x="101960" y="3757542"/>
            <a:ext cx="8856912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35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첨단재생의료를 받기 위해 원정 치료를 간다</a:t>
            </a:r>
            <a:endParaRPr lang="en-US" altLang="ko-KR" sz="3500" b="1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236851" y="3388210"/>
            <a:ext cx="494772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o-KR" altLang="en-US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입법자가 </a:t>
            </a:r>
            <a:r>
              <a:rPr lang="ko-KR" altLang="en-US" sz="1500">
                <a:latin typeface="a이끌림B" panose="02020600000000000000" pitchFamily="18" charset="-127"/>
                <a:ea typeface="a이끌림B" panose="02020600000000000000" pitchFamily="18" charset="-127"/>
              </a:rPr>
              <a:t>밝히는 </a:t>
            </a:r>
            <a:r>
              <a:rPr lang="ko-KR" altLang="en-US" sz="15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첨단재생바이오법이</a:t>
            </a:r>
            <a:r>
              <a:rPr lang="ko-KR" altLang="en-US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 필요한 이유</a:t>
            </a:r>
            <a:r>
              <a:rPr lang="en-US" altLang="ko-KR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2</a:t>
            </a:r>
          </a:p>
        </p:txBody>
      </p:sp>
      <p:sp>
        <p:nvSpPr>
          <p:cNvPr id="44" name="직사각형 43"/>
          <p:cNvSpPr/>
          <p:nvPr/>
        </p:nvSpPr>
        <p:spPr>
          <a:xfrm>
            <a:off x="396106" y="4748524"/>
            <a:ext cx="826294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임상연구 지원</a:t>
            </a: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) 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치료법이 없는 환자를 위한 재생의료 임상연구 활성화</a:t>
            </a:r>
            <a:endParaRPr lang="en-US" altLang="ko-KR" sz="22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32818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36066" y="8529403"/>
            <a:ext cx="8893050" cy="471722"/>
            <a:chOff x="36066" y="8529403"/>
            <a:chExt cx="8893050" cy="471722"/>
          </a:xfrm>
        </p:grpSpPr>
        <p:grpSp>
          <p:nvGrpSpPr>
            <p:cNvPr id="12" name="그룹 11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직사각형 24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8" name="그룹 27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29" name="직사각형 28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7" name="직사각형 46"/>
          <p:cNvSpPr/>
          <p:nvPr/>
        </p:nvSpPr>
        <p:spPr>
          <a:xfrm>
            <a:off x="396106" y="3299941"/>
            <a:ext cx="81008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일본의 자유진료 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;</a:t>
            </a: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endParaRPr lang="en-US" altLang="ko-KR" sz="20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임상연구 수준의 세포치료들을 환자들에게 돈을 받고 시행</a:t>
            </a:r>
            <a:endParaRPr lang="en-US" altLang="ko-KR" sz="20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이러한 치료들은 일본 보건당국의 규제 받지 않은 치료</a:t>
            </a:r>
            <a:endParaRPr lang="en-US" altLang="ko-KR" sz="20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치료의 유효성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안전성을 보장 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X</a:t>
            </a:r>
          </a:p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2010</a:t>
            </a: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년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2016</a:t>
            </a: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년 사망 사례 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2</a:t>
            </a: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건 발생</a:t>
            </a:r>
            <a:endParaRPr lang="en-US" altLang="ko-KR" sz="20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20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일본의 느슨한 법망을 이용하여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한국인이 일본 내에서 의료기관을 운영하며 원정 시술 진행하기도 하였습니다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.</a:t>
            </a:r>
          </a:p>
        </p:txBody>
      </p:sp>
      <p:sp>
        <p:nvSpPr>
          <p:cNvPr id="42" name="직사각형 41"/>
          <p:cNvSpPr/>
          <p:nvPr/>
        </p:nvSpPr>
        <p:spPr>
          <a:xfrm>
            <a:off x="726326" y="2340322"/>
            <a:ext cx="7608173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환자가 비용을 내고 실험대상이 된다</a:t>
            </a:r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?</a:t>
            </a:r>
          </a:p>
        </p:txBody>
      </p:sp>
      <p:sp>
        <p:nvSpPr>
          <p:cNvPr id="41" name="직사각형 40"/>
          <p:cNvSpPr/>
          <p:nvPr/>
        </p:nvSpPr>
        <p:spPr>
          <a:xfrm>
            <a:off x="206997" y="2017157"/>
            <a:ext cx="429356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ko-KR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BUT </a:t>
            </a:r>
            <a:r>
              <a:rPr lang="ko-KR" altLang="en-US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우리는 이렇게 생각합니다</a:t>
            </a:r>
            <a:endParaRPr lang="en-US" altLang="ko-KR" sz="1500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872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36066" y="8529403"/>
            <a:ext cx="8893050" cy="471722"/>
            <a:chOff x="36066" y="8529403"/>
            <a:chExt cx="8893050" cy="471722"/>
          </a:xfrm>
        </p:grpSpPr>
        <p:grpSp>
          <p:nvGrpSpPr>
            <p:cNvPr id="12" name="그룹 11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직사각형 24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8" name="그룹 27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29" name="직사각형 28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1" name="직사각형 40"/>
          <p:cNvSpPr/>
          <p:nvPr/>
        </p:nvSpPr>
        <p:spPr>
          <a:xfrm>
            <a:off x="1645654" y="2988394"/>
            <a:ext cx="5769528" cy="14388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5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첨단재생의료 개발을 위한 </a:t>
            </a:r>
            <a:endParaRPr lang="en-US" altLang="ko-KR" sz="3500" b="1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35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임상연구 활성화가 필요하다</a:t>
            </a:r>
            <a:endParaRPr lang="en-US" altLang="ko-KR" sz="3500" b="1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236851" y="2628354"/>
            <a:ext cx="491178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o-KR" altLang="en-US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입법자가 </a:t>
            </a:r>
            <a:r>
              <a:rPr lang="ko-KR" altLang="en-US" sz="1500">
                <a:latin typeface="a이끌림B" panose="02020600000000000000" pitchFamily="18" charset="-127"/>
                <a:ea typeface="a이끌림B" panose="02020600000000000000" pitchFamily="18" charset="-127"/>
              </a:rPr>
              <a:t>밝히는 </a:t>
            </a:r>
            <a:r>
              <a:rPr lang="ko-KR" altLang="en-US" sz="15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첨단재생바이오법이</a:t>
            </a:r>
            <a:r>
              <a:rPr lang="ko-KR" altLang="en-US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 필요한 이유</a:t>
            </a:r>
            <a:r>
              <a:rPr lang="en-US" altLang="ko-KR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3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396106" y="4641051"/>
            <a:ext cx="8262949" cy="1048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임상연구 지원</a:t>
            </a: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) 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치료법이 없는 환자를 위한 재생의료 임상연구 활성화</a:t>
            </a:r>
            <a:endParaRPr lang="en-US" altLang="ko-KR" sz="22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재생의료 연구개발</a:t>
            </a: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(R&amp;D) 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예산투자 확대 추진</a:t>
            </a:r>
            <a:endParaRPr lang="en-US" altLang="ko-KR" sz="22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10289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36066" y="8529403"/>
            <a:ext cx="8893050" cy="471722"/>
            <a:chOff x="36066" y="8529403"/>
            <a:chExt cx="8893050" cy="471722"/>
          </a:xfrm>
        </p:grpSpPr>
        <p:grpSp>
          <p:nvGrpSpPr>
            <p:cNvPr id="12" name="그룹 11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직사각형 24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8" name="그룹 27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29" name="직사각형 28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3" name="직사각형 42"/>
          <p:cNvSpPr/>
          <p:nvPr/>
        </p:nvSpPr>
        <p:spPr>
          <a:xfrm>
            <a:off x="362895" y="5220642"/>
            <a:ext cx="8458146" cy="2285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2021</a:t>
            </a: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년부터 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10</a:t>
            </a: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년간 총 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6000</a:t>
            </a:r>
            <a:r>
              <a:rPr lang="ko-KR" altLang="en-US" sz="20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억원</a:t>
            </a: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 규모의 재생의료 기술개발사업 추진 예정 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-&gt; </a:t>
            </a: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한 해 수 </a:t>
            </a:r>
            <a:r>
              <a:rPr lang="ko-KR" altLang="en-US" sz="20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천억원의</a:t>
            </a: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 정부예산 투자</a:t>
            </a:r>
            <a:r>
              <a:rPr lang="en-US" altLang="ko-KR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다른 신약개발 지원 사업 포함</a:t>
            </a:r>
            <a:r>
              <a:rPr lang="en-US" altLang="ko-KR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)</a:t>
            </a:r>
          </a:p>
          <a:p>
            <a:pPr>
              <a:lnSpc>
                <a:spcPct val="150000"/>
              </a:lnSpc>
            </a:pPr>
            <a:endParaRPr lang="en-US" altLang="ko-KR" sz="15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lvl="1">
              <a:lnSpc>
                <a:spcPct val="150000"/>
              </a:lnSpc>
            </a:pP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하지만 현재까지 첨단재생의료로 개발된 주된 치료제는 </a:t>
            </a:r>
            <a:endParaRPr lang="en-US" altLang="ko-KR" sz="20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lvl="1">
              <a:lnSpc>
                <a:spcPct val="150000"/>
              </a:lnSpc>
            </a:pP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여전히 피부재생을 돕거나 무릎관절 통증을 개선하는 치료제입니다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.</a:t>
            </a:r>
          </a:p>
        </p:txBody>
      </p:sp>
      <p:sp>
        <p:nvSpPr>
          <p:cNvPr id="44" name="직사각형 43"/>
          <p:cNvSpPr/>
          <p:nvPr/>
        </p:nvSpPr>
        <p:spPr>
          <a:xfrm>
            <a:off x="236851" y="547960"/>
            <a:ext cx="429356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ko-KR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BUT </a:t>
            </a:r>
            <a:r>
              <a:rPr lang="ko-KR" altLang="en-US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우리는 이렇게 생각합니다</a:t>
            </a:r>
            <a:endParaRPr lang="en-US" altLang="ko-KR" sz="1500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236851" y="757901"/>
            <a:ext cx="8584191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ko-KR" altLang="en-US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치료를 위한 기술개발 투자</a:t>
            </a:r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?</a:t>
            </a:r>
          </a:p>
          <a:p>
            <a:pPr algn="r">
              <a:lnSpc>
                <a:spcPct val="150000"/>
              </a:lnSpc>
            </a:pPr>
            <a:r>
              <a:rPr lang="en-US" altLang="ko-KR" sz="3500" b="1" dirty="0" err="1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vs</a:t>
            </a:r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경제성장을 위한 기술개발 투자</a:t>
            </a:r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?</a:t>
            </a:r>
          </a:p>
        </p:txBody>
      </p:sp>
      <p:sp>
        <p:nvSpPr>
          <p:cNvPr id="41" name="직사각형 40"/>
          <p:cNvSpPr/>
          <p:nvPr/>
        </p:nvSpPr>
        <p:spPr>
          <a:xfrm>
            <a:off x="236850" y="2988394"/>
            <a:ext cx="8584191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환자를 위한 임상연구</a:t>
            </a:r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? </a:t>
            </a:r>
            <a:r>
              <a:rPr lang="en-US" altLang="ko-KR" sz="3500" b="1" dirty="0" err="1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vs</a:t>
            </a:r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ko-KR" altLang="en-US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시장경쟁력을 키우기 위한 임상연구</a:t>
            </a:r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22998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36066" y="8529403"/>
            <a:ext cx="8893050" cy="471722"/>
            <a:chOff x="36066" y="8529403"/>
            <a:chExt cx="8893050" cy="471722"/>
          </a:xfrm>
        </p:grpSpPr>
        <p:grpSp>
          <p:nvGrpSpPr>
            <p:cNvPr id="12" name="그룹 11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직사각형 24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8" name="그룹 27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29" name="직사각형 28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1" name="직사각형 40"/>
          <p:cNvSpPr/>
          <p:nvPr/>
        </p:nvSpPr>
        <p:spPr>
          <a:xfrm>
            <a:off x="984419" y="3285718"/>
            <a:ext cx="7092006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35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조건부 허가가 필요하기 때문에</a:t>
            </a:r>
            <a:endParaRPr lang="en-US" altLang="ko-KR" sz="3500" b="1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3500" b="1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첨단재생바이오법을</a:t>
            </a:r>
            <a:r>
              <a:rPr lang="ko-KR" altLang="en-US" sz="35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 제정해야 한다</a:t>
            </a:r>
            <a:endParaRPr lang="en-US" altLang="ko-KR" sz="3500" b="1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236851" y="2916386"/>
            <a:ext cx="512780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o-KR" altLang="en-US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입법자가 </a:t>
            </a:r>
            <a:r>
              <a:rPr lang="ko-KR" altLang="en-US" sz="1500">
                <a:latin typeface="a이끌림B" panose="02020600000000000000" pitchFamily="18" charset="-127"/>
                <a:ea typeface="a이끌림B" panose="02020600000000000000" pitchFamily="18" charset="-127"/>
              </a:rPr>
              <a:t>밝히는 </a:t>
            </a:r>
            <a:r>
              <a:rPr lang="ko-KR" altLang="en-US" sz="15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첨단재생바이오법이</a:t>
            </a:r>
            <a:r>
              <a:rPr lang="ko-KR" altLang="en-US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 필요한 이유</a:t>
            </a:r>
            <a:r>
              <a:rPr lang="en-US" altLang="ko-KR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4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342070" y="4732555"/>
            <a:ext cx="831698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제품 허가지원</a:t>
            </a: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)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 신속처리 지원으로 희귀</a:t>
            </a: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∙</a:t>
            </a:r>
            <a:r>
              <a:rPr lang="ko-KR" altLang="en-US" sz="22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난치성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22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질환자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 치료기회 확대</a:t>
            </a:r>
            <a:endParaRPr lang="en-US" altLang="ko-KR" sz="22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15129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36066" y="8529403"/>
            <a:ext cx="8893050" cy="471722"/>
            <a:chOff x="36066" y="8529403"/>
            <a:chExt cx="8893050" cy="471722"/>
          </a:xfrm>
        </p:grpSpPr>
        <p:grpSp>
          <p:nvGrpSpPr>
            <p:cNvPr id="12" name="그룹 11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직사각형 24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8" name="그룹 27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29" name="직사각형 28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5" name="직사각형 44"/>
          <p:cNvSpPr/>
          <p:nvPr/>
        </p:nvSpPr>
        <p:spPr>
          <a:xfrm>
            <a:off x="236851" y="842670"/>
            <a:ext cx="845814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ko-KR" altLang="en-US" sz="3200" b="1" dirty="0" err="1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난치성</a:t>
            </a:r>
            <a:r>
              <a:rPr lang="ko-KR" altLang="en-US" sz="32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3200" b="1" dirty="0" err="1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질환자를</a:t>
            </a:r>
            <a:r>
              <a:rPr lang="ko-KR" altLang="en-US" sz="32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위해 세워지는 법안</a:t>
            </a:r>
            <a:r>
              <a:rPr lang="en-US" altLang="ko-KR" sz="32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? </a:t>
            </a:r>
          </a:p>
          <a:p>
            <a:pPr algn="r">
              <a:lnSpc>
                <a:spcPct val="150000"/>
              </a:lnSpc>
            </a:pPr>
            <a:r>
              <a:rPr lang="en-US" altLang="ko-KR" sz="3200" b="1" dirty="0" err="1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vs</a:t>
            </a:r>
            <a:r>
              <a:rPr lang="en-US" altLang="ko-KR" sz="32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32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조건부허가를 위해 세워지는 법안</a:t>
            </a:r>
            <a:r>
              <a:rPr lang="en-US" altLang="ko-KR" sz="32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?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505483" y="6553939"/>
            <a:ext cx="7920880" cy="581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거의 모든 치료제에 대한 조건부 허가가 가능하다</a:t>
            </a:r>
            <a:r>
              <a:rPr lang="en-US" altLang="ko-KR" sz="24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?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290888" y="2772370"/>
            <a:ext cx="8458146" cy="296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3500" indent="-457200" algn="just" fontAlgn="base">
              <a:lnSpc>
                <a:spcPct val="160000"/>
              </a:lnSpc>
            </a:pPr>
            <a:r>
              <a:rPr lang="ko-KR" altLang="en-US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가</a:t>
            </a:r>
            <a:r>
              <a:rPr lang="en-US" altLang="ko-KR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. </a:t>
            </a:r>
            <a:r>
              <a:rPr lang="ko-KR" altLang="en-US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발병 후 수개월 내 사망이 예견되는 질병의 치료 또는 상태의 개선</a:t>
            </a:r>
            <a:endParaRPr lang="en-US" altLang="ko-KR" sz="2000" kern="0" dirty="0">
              <a:solidFill>
                <a:srgbClr val="000000"/>
              </a:solidFill>
              <a:latin typeface="12롯데마트드림Bold" panose="02020603020101020101" pitchFamily="18" charset="-127"/>
            </a:endParaRPr>
          </a:p>
          <a:p>
            <a:pPr marR="63500" indent="-457200" algn="just" fontAlgn="base">
              <a:lnSpc>
                <a:spcPct val="160000"/>
              </a:lnSpc>
            </a:pPr>
            <a:r>
              <a:rPr lang="ko-KR" altLang="en-US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나</a:t>
            </a:r>
            <a:r>
              <a:rPr lang="en-US" altLang="ko-KR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. </a:t>
            </a:r>
            <a:r>
              <a:rPr lang="ko-KR" altLang="en-US" sz="2000" b="1" kern="0" dirty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적절한 초기 치료를 하지 아니하면 사망의 가능성이 높은 질병의 치료 또는 상태의 개선</a:t>
            </a:r>
            <a:endParaRPr lang="en-US" altLang="ko-KR" sz="2000" b="1" kern="0" dirty="0">
              <a:latin typeface="12롯데마트드림Bold" panose="02020603020101020101" pitchFamily="18" charset="-127"/>
            </a:endParaRPr>
          </a:p>
          <a:p>
            <a:pPr marR="63500" indent="-457200" algn="just" fontAlgn="base">
              <a:lnSpc>
                <a:spcPct val="160000"/>
              </a:lnSpc>
            </a:pPr>
            <a:r>
              <a:rPr lang="ko-KR" altLang="en-US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다</a:t>
            </a:r>
            <a:r>
              <a:rPr lang="en-US" altLang="ko-KR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. </a:t>
            </a:r>
            <a:r>
              <a:rPr lang="ko-KR" altLang="en-US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일상적 기능을 수행하는 데 심각한 지장을 주는 </a:t>
            </a:r>
            <a:r>
              <a:rPr lang="ko-KR" altLang="en-US" sz="2000" b="1" kern="0" dirty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비가역적</a:t>
            </a:r>
            <a:r>
              <a:rPr lang="en-US" altLang="ko-KR" sz="2000" b="1" kern="0" dirty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(</a:t>
            </a:r>
            <a:r>
              <a:rPr lang="ko-KR" altLang="en-US" sz="2000" b="1" kern="0" dirty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非可逆的</a:t>
            </a:r>
            <a:r>
              <a:rPr lang="en-US" altLang="ko-KR" sz="2000" b="1" kern="0" dirty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) </a:t>
            </a:r>
            <a:r>
              <a:rPr lang="ko-KR" altLang="en-US" sz="2000" b="1" kern="0" dirty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질병</a:t>
            </a:r>
            <a:r>
              <a:rPr lang="en-US" altLang="ko-KR" sz="2000" b="1" kern="0" dirty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, </a:t>
            </a:r>
            <a:r>
              <a:rPr lang="ko-KR" altLang="en-US" sz="2000" b="1" kern="0" dirty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만성 질병 또는 재발성 질병의 치료 또는 상태의 개선</a:t>
            </a:r>
            <a:endParaRPr lang="en-US" altLang="ko-KR" sz="2000" b="1" kern="0" dirty="0">
              <a:latin typeface="12롯데마트드림Bold" panose="02020603020101020101" pitchFamily="18" charset="-127"/>
            </a:endParaRPr>
          </a:p>
          <a:p>
            <a:pPr marR="63500" indent="-457200" algn="just" fontAlgn="base">
              <a:lnSpc>
                <a:spcPct val="160000"/>
              </a:lnSpc>
            </a:pPr>
            <a:r>
              <a:rPr lang="ko-KR" altLang="en-US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라</a:t>
            </a:r>
            <a:r>
              <a:rPr lang="en-US" altLang="ko-KR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.</a:t>
            </a:r>
            <a:r>
              <a:rPr lang="en-US" altLang="ko-KR" sz="2000" kern="0" dirty="0">
                <a:solidFill>
                  <a:srgbClr val="FF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 </a:t>
            </a:r>
            <a:r>
              <a:rPr lang="ko-KR" altLang="en-US" sz="2000" b="1" kern="0" dirty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제</a:t>
            </a:r>
            <a:r>
              <a:rPr lang="en-US" altLang="ko-KR" sz="2000" b="1" kern="0" dirty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13</a:t>
            </a:r>
            <a:r>
              <a:rPr lang="ko-KR" altLang="en-US" sz="2000" b="1" kern="0" dirty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조제</a:t>
            </a:r>
            <a:r>
              <a:rPr lang="en-US" altLang="ko-KR" sz="2000" b="1" kern="0" dirty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1</a:t>
            </a:r>
            <a:r>
              <a:rPr lang="ko-KR" altLang="en-US" sz="2000" b="1" kern="0" dirty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항 또는 제</a:t>
            </a:r>
            <a:r>
              <a:rPr lang="en-US" altLang="ko-KR" sz="2000" b="1" kern="0" dirty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2</a:t>
            </a:r>
            <a:r>
              <a:rPr lang="ko-KR" altLang="en-US" sz="2000" b="1" kern="0" dirty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항에 따른 첨단재생의료실시를 한 경우</a:t>
            </a:r>
            <a:endParaRPr lang="ko-KR" altLang="en-US" sz="2000" b="1" kern="0" dirty="0">
              <a:latin typeface="12롯데마트드림Bold" panose="02020603020101020101" pitchFamily="18" charset="-127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236851" y="547960"/>
            <a:ext cx="429356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ko-KR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BUT </a:t>
            </a:r>
            <a:r>
              <a:rPr lang="ko-KR" altLang="en-US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우리는 이렇게 생각합니다</a:t>
            </a:r>
            <a:endParaRPr lang="en-US" altLang="ko-KR" sz="1500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4FCECF21-FC39-47A9-95C2-464EBF2D4B67}"/>
              </a:ext>
            </a:extLst>
          </p:cNvPr>
          <p:cNvSpPr/>
          <p:nvPr/>
        </p:nvSpPr>
        <p:spPr>
          <a:xfrm>
            <a:off x="229474" y="2717758"/>
            <a:ext cx="8540916" cy="315095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AF39039-84A1-48D4-8466-54F2B9E71433}"/>
              </a:ext>
            </a:extLst>
          </p:cNvPr>
          <p:cNvSpPr/>
          <p:nvPr/>
        </p:nvSpPr>
        <p:spPr>
          <a:xfrm>
            <a:off x="396106" y="2479140"/>
            <a:ext cx="648072" cy="3544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700" dirty="0">
                <a:latin typeface="a이끌림M" panose="02020600000000000000" pitchFamily="18" charset="-127"/>
                <a:ea typeface="a이끌림M" panose="02020600000000000000" pitchFamily="18" charset="-127"/>
              </a:rPr>
              <a:t>기존</a:t>
            </a:r>
          </a:p>
        </p:txBody>
      </p:sp>
    </p:spTree>
    <p:extLst>
      <p:ext uri="{BB962C8B-B14F-4D97-AF65-F5344CB8AC3E}">
        <p14:creationId xmlns:p14="http://schemas.microsoft.com/office/powerpoint/2010/main" val="290296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36066" y="8529403"/>
            <a:ext cx="8893050" cy="471722"/>
            <a:chOff x="36066" y="8529403"/>
            <a:chExt cx="8893050" cy="471722"/>
          </a:xfrm>
        </p:grpSpPr>
        <p:grpSp>
          <p:nvGrpSpPr>
            <p:cNvPr id="12" name="그룹 11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직사각형 24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8" name="그룹 27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29" name="직사각형 28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" name="직사각형 4"/>
          <p:cNvSpPr/>
          <p:nvPr/>
        </p:nvSpPr>
        <p:spPr>
          <a:xfrm>
            <a:off x="396106" y="2452422"/>
            <a:ext cx="8207652" cy="157016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직사각형 40"/>
          <p:cNvSpPr/>
          <p:nvPr/>
        </p:nvSpPr>
        <p:spPr>
          <a:xfrm>
            <a:off x="36066" y="2452422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3260" marR="63500" indent="-309880" algn="just" fontAlgn="base">
              <a:lnSpc>
                <a:spcPct val="160000"/>
              </a:lnSpc>
            </a:pPr>
            <a:r>
              <a:rPr lang="ko-KR" altLang="en-US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가</a:t>
            </a:r>
            <a:r>
              <a:rPr lang="en-US" altLang="ko-KR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. </a:t>
            </a:r>
            <a:r>
              <a:rPr lang="ko-KR" altLang="en-US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대체치료제가 없고 생명을 위협하는 암 등 중대한 질환의 치료</a:t>
            </a:r>
            <a:endParaRPr lang="en-US" altLang="ko-KR" sz="2000" kern="0" dirty="0">
              <a:solidFill>
                <a:srgbClr val="000000"/>
              </a:solidFill>
              <a:latin typeface="12롯데마트드림Bold" panose="02020603020101020101" pitchFamily="18" charset="-127"/>
            </a:endParaRPr>
          </a:p>
          <a:p>
            <a:pPr marL="683260" marR="63500" indent="-309880" algn="just" fontAlgn="base">
              <a:lnSpc>
                <a:spcPct val="160000"/>
              </a:lnSpc>
            </a:pPr>
            <a:r>
              <a:rPr lang="ko-KR" altLang="en-US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나</a:t>
            </a:r>
            <a:r>
              <a:rPr lang="en-US" altLang="ko-KR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. ‘</a:t>
            </a:r>
            <a:r>
              <a:rPr lang="ko-KR" altLang="en-US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희귀질환관리법</a:t>
            </a:r>
            <a:r>
              <a:rPr lang="en-US" altLang="ko-KR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’</a:t>
            </a:r>
            <a:r>
              <a:rPr lang="ko-KR" altLang="en-US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에 따른 희귀질환의 치료</a:t>
            </a:r>
            <a:endParaRPr lang="en-US" altLang="ko-KR" sz="2000" kern="0" dirty="0">
              <a:solidFill>
                <a:srgbClr val="000000"/>
              </a:solidFill>
              <a:latin typeface="12롯데마트드림Bold" panose="02020603020101020101" pitchFamily="18" charset="-127"/>
              <a:ea typeface="12롯데마트드림Bold" panose="02020603020101020101" pitchFamily="18" charset="-127"/>
            </a:endParaRPr>
          </a:p>
          <a:p>
            <a:pPr marL="683260" marR="63500" indent="-309880" algn="just" fontAlgn="base">
              <a:lnSpc>
                <a:spcPct val="160000"/>
              </a:lnSpc>
            </a:pPr>
            <a:r>
              <a:rPr lang="ko-KR" altLang="en-US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다</a:t>
            </a:r>
            <a:r>
              <a:rPr lang="en-US" altLang="ko-KR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. </a:t>
            </a:r>
            <a:r>
              <a:rPr lang="ko-KR" altLang="en-US" sz="2000" kern="0" dirty="0" err="1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생물테러감염병</a:t>
            </a:r>
            <a:r>
              <a:rPr lang="ko-KR" altLang="en-US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 및 그 밖의 </a:t>
            </a:r>
            <a:r>
              <a:rPr lang="ko-KR" altLang="en-US" sz="2000" kern="0" dirty="0" err="1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감염병의</a:t>
            </a:r>
            <a:r>
              <a:rPr lang="ko-KR" altLang="en-US" sz="2000" kern="0" dirty="0">
                <a:solidFill>
                  <a:srgbClr val="0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 대유행에 대한 예방 또는 치료</a:t>
            </a:r>
            <a:endParaRPr lang="en-US" altLang="ko-KR" sz="2000" kern="0" dirty="0">
              <a:solidFill>
                <a:srgbClr val="000000"/>
              </a:solidFill>
              <a:latin typeface="12롯데마트드림Bold" panose="02020603020101020101" pitchFamily="18" charset="-127"/>
              <a:ea typeface="12롯데마트드림Bold" panose="02020603020101020101" pitchFamily="18" charset="-127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324098" y="1476226"/>
            <a:ext cx="83169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0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시민사회단체의 반발 이후</a:t>
            </a:r>
            <a:endParaRPr lang="en-US" altLang="ko-KR" sz="2000" b="1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2" name="아래쪽 화살표 1"/>
          <p:cNvSpPr/>
          <p:nvPr/>
        </p:nvSpPr>
        <p:spPr>
          <a:xfrm>
            <a:off x="4232261" y="1908274"/>
            <a:ext cx="535341" cy="720080"/>
          </a:xfrm>
          <a:prstGeom prst="downArrow">
            <a:avLst/>
          </a:prstGeom>
          <a:gradFill flip="none" rotWithShape="1">
            <a:gsLst>
              <a:gs pos="100000">
                <a:schemeClr val="accent6">
                  <a:alpha val="10000"/>
                </a:schemeClr>
              </a:gs>
              <a:gs pos="0">
                <a:schemeClr val="accent6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직사각형 43"/>
          <p:cNvSpPr/>
          <p:nvPr/>
        </p:nvSpPr>
        <p:spPr>
          <a:xfrm>
            <a:off x="503488" y="4644578"/>
            <a:ext cx="7992888" cy="2243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하지만 조건부허가의 결정은</a:t>
            </a:r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 재생의료 전문가들로 구성될 심의위원회에서 진행하며</a:t>
            </a:r>
            <a:r>
              <a:rPr lang="en-US" altLang="ko-KR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,</a:t>
            </a:r>
          </a:p>
          <a:p>
            <a:pPr algn="ctr">
              <a:lnSpc>
                <a:spcPct val="150000"/>
              </a:lnSpc>
            </a:pPr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완화된 조건부허가의 적용이 여전히 우려됩니다</a:t>
            </a:r>
            <a:r>
              <a:rPr lang="en-US" altLang="ko-KR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.</a:t>
            </a:r>
            <a:endParaRPr lang="en-US" altLang="ko-KR" sz="20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5895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36066" y="8529403"/>
            <a:ext cx="8893050" cy="471722"/>
            <a:chOff x="36066" y="8529403"/>
            <a:chExt cx="8893050" cy="471722"/>
          </a:xfrm>
        </p:grpSpPr>
        <p:grpSp>
          <p:nvGrpSpPr>
            <p:cNvPr id="12" name="그룹 11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직사각형 24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8" name="그룹 27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29" name="직사각형 28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5" name="직사각형 44"/>
          <p:cNvSpPr/>
          <p:nvPr/>
        </p:nvSpPr>
        <p:spPr>
          <a:xfrm>
            <a:off x="236851" y="1116186"/>
            <a:ext cx="8458145" cy="716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ko-KR" altLang="en-US" sz="32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치료기회의 확대</a:t>
            </a:r>
            <a:r>
              <a:rPr lang="en-US" altLang="ko-KR" sz="32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? </a:t>
            </a:r>
            <a:r>
              <a:rPr lang="en-US" altLang="ko-KR" sz="3200" b="1" dirty="0" err="1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vs</a:t>
            </a:r>
            <a:r>
              <a:rPr lang="en-US" altLang="ko-KR" sz="32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32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국민안전의 위협</a:t>
            </a:r>
            <a:r>
              <a:rPr lang="en-US" altLang="ko-KR" sz="32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?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173827" y="2772370"/>
            <a:ext cx="8584191" cy="4459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바이오의약품의</a:t>
            </a: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 임상</a:t>
            </a:r>
            <a:r>
              <a:rPr lang="en-US" altLang="ko-KR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3</a:t>
            </a: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상 </a:t>
            </a:r>
            <a:r>
              <a:rPr lang="ko-KR" altLang="en-US" sz="24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통과율</a:t>
            </a: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en-US" altLang="ko-KR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: 57.2%</a:t>
            </a:r>
          </a:p>
          <a:p>
            <a:pPr algn="ctr">
              <a:lnSpc>
                <a:spcPct val="150000"/>
              </a:lnSpc>
            </a:pPr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고비용의 효과 없는 치료제를 사용하는 환자</a:t>
            </a:r>
            <a:r>
              <a:rPr lang="en-US" altLang="ko-KR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?</a:t>
            </a: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투여 후 </a:t>
            </a:r>
            <a:r>
              <a:rPr lang="en-US" altLang="ko-KR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3~10</a:t>
            </a: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년 뒤에 발생하는 지연된 부작용 우려 </a:t>
            </a:r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단지 시판 허가를 이용한 제약회사들의 주가 띄우기</a:t>
            </a:r>
            <a:r>
              <a:rPr lang="en-US" altLang="ko-KR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?</a:t>
            </a: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실제 허가를 받아도 생산은 하지 않을 우려</a:t>
            </a:r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5E4E815C-DC05-4E25-806E-878AB783BEBE}"/>
              </a:ext>
            </a:extLst>
          </p:cNvPr>
          <p:cNvSpPr/>
          <p:nvPr/>
        </p:nvSpPr>
        <p:spPr>
          <a:xfrm>
            <a:off x="236851" y="649005"/>
            <a:ext cx="429356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ko-KR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BUT </a:t>
            </a:r>
            <a:r>
              <a:rPr lang="ko-KR" altLang="en-US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우리는 이렇게 생각합니다</a:t>
            </a:r>
            <a:endParaRPr lang="en-US" altLang="ko-KR" sz="1500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23216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36066" y="8529403"/>
            <a:ext cx="8893050" cy="471722"/>
            <a:chOff x="36066" y="8529403"/>
            <a:chExt cx="8893050" cy="471722"/>
          </a:xfrm>
        </p:grpSpPr>
        <p:grpSp>
          <p:nvGrpSpPr>
            <p:cNvPr id="12" name="그룹 11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직사각형 24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8" name="그룹 27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29" name="직사각형 28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2" name="직사각형 41"/>
          <p:cNvSpPr/>
          <p:nvPr/>
        </p:nvSpPr>
        <p:spPr>
          <a:xfrm>
            <a:off x="236851" y="649005"/>
            <a:ext cx="429356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ko-KR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BUT </a:t>
            </a:r>
            <a:r>
              <a:rPr lang="ko-KR" altLang="en-US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우리는 이렇게 생각합니다</a:t>
            </a:r>
            <a:endParaRPr lang="en-US" altLang="ko-KR" sz="1500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576188" y="2772370"/>
            <a:ext cx="7848748" cy="36910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본 법안으로 허가기간 약 </a:t>
            </a:r>
            <a:r>
              <a:rPr lang="en-US" altLang="ko-KR" sz="24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2.5</a:t>
            </a:r>
            <a:r>
              <a:rPr lang="ko-KR" altLang="en-US" sz="24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년으로 단축 예상</a:t>
            </a:r>
            <a:r>
              <a:rPr lang="en-US" altLang="ko-KR" sz="24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24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국민안전 위협 우려</a:t>
            </a:r>
            <a:endParaRPr lang="en-US" altLang="ko-KR" sz="2400" spc="-1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6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허가과정 </a:t>
            </a:r>
            <a:r>
              <a:rPr lang="en-US" altLang="ko-KR" sz="16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10</a:t>
            </a:r>
            <a:r>
              <a:rPr lang="ko-KR" altLang="en-US" sz="16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개월 단축에 따른 부작용 약 </a:t>
            </a:r>
            <a:r>
              <a:rPr lang="en-US" altLang="ko-KR" sz="16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18.1% </a:t>
            </a:r>
            <a:r>
              <a:rPr lang="ko-KR" altLang="en-US" sz="16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증가</a:t>
            </a:r>
            <a:r>
              <a:rPr lang="en-US" altLang="ko-KR" sz="16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</a:p>
          <a:p>
            <a:pPr algn="ctr">
              <a:lnSpc>
                <a:spcPct val="150000"/>
              </a:lnSpc>
            </a:pPr>
            <a:r>
              <a:rPr lang="ko-KR" altLang="en-US" sz="16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빠른 승인에 따른 블랙박스 경고 가능성 약 </a:t>
            </a:r>
            <a:r>
              <a:rPr lang="en-US" altLang="ko-KR" sz="16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3.27</a:t>
            </a:r>
            <a:r>
              <a:rPr lang="ko-KR" altLang="en-US" sz="16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배</a:t>
            </a:r>
            <a:r>
              <a:rPr lang="en-US" altLang="ko-KR" sz="16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16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심각한 부작용으로 시장퇴출 가능성 </a:t>
            </a:r>
            <a:r>
              <a:rPr lang="en-US" altLang="ko-KR" sz="16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6.92</a:t>
            </a:r>
            <a:r>
              <a:rPr lang="ko-KR" altLang="en-US" sz="16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배 증가</a:t>
            </a:r>
            <a:endParaRPr lang="en-US" altLang="ko-KR" sz="1600" spc="-1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신속심사의 허술함</a:t>
            </a:r>
            <a:r>
              <a:rPr lang="en-US" altLang="ko-KR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제</a:t>
            </a:r>
            <a:r>
              <a:rPr lang="en-US" altLang="ko-KR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2</a:t>
            </a: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의 </a:t>
            </a:r>
            <a:r>
              <a:rPr lang="ko-KR" altLang="en-US" sz="24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인보사</a:t>
            </a: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 사태 우려</a:t>
            </a:r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dirty="0">
                <a:latin typeface="a이끌림B" panose="02020600000000000000" pitchFamily="18" charset="-127"/>
                <a:ea typeface="a이끌림B" panose="02020600000000000000" pitchFamily="18" charset="-127"/>
              </a:rPr>
              <a:t>연골세포치료제 </a:t>
            </a:r>
            <a:r>
              <a:rPr lang="en-US" altLang="ko-KR" dirty="0">
                <a:latin typeface="a이끌림B" panose="02020600000000000000" pitchFamily="18" charset="-127"/>
                <a:ea typeface="a이끌림B" panose="02020600000000000000" pitchFamily="18" charset="-127"/>
              </a:rPr>
              <a:t>‘</a:t>
            </a:r>
            <a:r>
              <a:rPr lang="ko-KR" altLang="en-US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카티라이프</a:t>
            </a:r>
            <a:r>
              <a:rPr lang="en-US" altLang="ko-KR" dirty="0">
                <a:latin typeface="a이끌림B" panose="02020600000000000000" pitchFamily="18" charset="-127"/>
                <a:ea typeface="a이끌림B" panose="02020600000000000000" pitchFamily="18" charset="-127"/>
              </a:rPr>
              <a:t>’</a:t>
            </a:r>
          </a:p>
          <a:p>
            <a:pPr algn="ctr">
              <a:lnSpc>
                <a:spcPct val="150000"/>
              </a:lnSpc>
            </a:pPr>
            <a:r>
              <a:rPr lang="ko-KR" altLang="en-US" dirty="0">
                <a:latin typeface="a이끌림B" panose="02020600000000000000" pitchFamily="18" charset="-127"/>
                <a:ea typeface="a이끌림B" panose="02020600000000000000" pitchFamily="18" charset="-127"/>
              </a:rPr>
              <a:t>여드름흉터치료제 </a:t>
            </a:r>
            <a:r>
              <a:rPr lang="en-US" altLang="ko-KR" dirty="0">
                <a:latin typeface="a이끌림B" panose="02020600000000000000" pitchFamily="18" charset="-127"/>
                <a:ea typeface="a이끌림B" panose="02020600000000000000" pitchFamily="18" charset="-127"/>
              </a:rPr>
              <a:t>‘</a:t>
            </a:r>
            <a:r>
              <a:rPr lang="ko-KR" altLang="en-US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큐어스킨</a:t>
            </a:r>
            <a:r>
              <a:rPr lang="en-US" altLang="ko-KR" dirty="0">
                <a:latin typeface="a이끌림B" panose="02020600000000000000" pitchFamily="18" charset="-127"/>
                <a:ea typeface="a이끌림B" panose="02020600000000000000" pitchFamily="18" charset="-127"/>
              </a:rPr>
              <a:t>’</a:t>
            </a:r>
          </a:p>
          <a:p>
            <a:pPr algn="ctr">
              <a:lnSpc>
                <a:spcPct val="150000"/>
              </a:lnSpc>
            </a:pPr>
            <a:r>
              <a:rPr lang="ko-KR" altLang="en-US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비협골고랑개선제</a:t>
            </a:r>
            <a:r>
              <a:rPr lang="ko-KR" altLang="en-US" dirty="0"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en-US" altLang="ko-KR" dirty="0">
                <a:latin typeface="a이끌림B" panose="02020600000000000000" pitchFamily="18" charset="-127"/>
                <a:ea typeface="a이끌림B" panose="02020600000000000000" pitchFamily="18" charset="-127"/>
              </a:rPr>
              <a:t>‘</a:t>
            </a:r>
            <a:r>
              <a:rPr lang="ko-KR" altLang="en-US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로스미르</a:t>
            </a:r>
            <a:r>
              <a:rPr lang="en-US" altLang="ko-KR" dirty="0">
                <a:latin typeface="a이끌림B" panose="02020600000000000000" pitchFamily="18" charset="-127"/>
                <a:ea typeface="a이끌림B" panose="02020600000000000000" pitchFamily="18" charset="-127"/>
              </a:rPr>
              <a:t>’</a:t>
            </a:r>
          </a:p>
        </p:txBody>
      </p:sp>
      <p:sp>
        <p:nvSpPr>
          <p:cNvPr id="41" name="직사각형 40"/>
          <p:cNvSpPr/>
          <p:nvPr/>
        </p:nvSpPr>
        <p:spPr>
          <a:xfrm>
            <a:off x="236851" y="1116186"/>
            <a:ext cx="8458145" cy="716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ko-KR" altLang="en-US" sz="32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치료기회의 확대</a:t>
            </a:r>
            <a:r>
              <a:rPr lang="en-US" altLang="ko-KR" sz="32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? </a:t>
            </a:r>
            <a:r>
              <a:rPr lang="en-US" altLang="ko-KR" sz="3200" b="1" dirty="0" err="1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vs</a:t>
            </a:r>
            <a:r>
              <a:rPr lang="en-US" altLang="ko-KR" sz="32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32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국민안전의 위협</a:t>
            </a:r>
            <a:r>
              <a:rPr lang="en-US" altLang="ko-KR" sz="32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623657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2916386" y="6948834"/>
            <a:ext cx="4019524" cy="554277"/>
            <a:chOff x="257604" y="284476"/>
            <a:chExt cx="1985199" cy="291638"/>
          </a:xfrm>
        </p:grpSpPr>
        <p:pic>
          <p:nvPicPr>
            <p:cNvPr id="26" name="그림 25">
              <a:extLst>
                <a:ext uri="{FF2B5EF4-FFF2-40B4-BE49-F238E27FC236}">
                  <a16:creationId xmlns:a16="http://schemas.microsoft.com/office/drawing/2014/main" id="{830B16B2-F9D7-41E1-BD20-BADEBEFAE1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604" y="284476"/>
              <a:ext cx="318510" cy="291638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57ADAC0-CBD5-4F49-9103-25ED1BC24BAF}"/>
                </a:ext>
              </a:extLst>
            </p:cNvPr>
            <p:cNvSpPr txBox="1"/>
            <p:nvPr/>
          </p:nvSpPr>
          <p:spPr>
            <a:xfrm>
              <a:off x="586619" y="320025"/>
              <a:ext cx="1656184" cy="2267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200" spc="-150" dirty="0">
                  <a:solidFill>
                    <a:srgbClr val="007434"/>
                  </a:solidFill>
                  <a:latin typeface="a이끌림B" panose="02020600000000000000" pitchFamily="18" charset="-127"/>
                  <a:ea typeface="a이끌림B" panose="02020600000000000000" pitchFamily="18" charset="-127"/>
                </a:rPr>
                <a:t>건강사회를 위한 약사회</a:t>
              </a:r>
              <a:endParaRPr lang="en-US" altLang="ko-KR" sz="2200" spc="-150" dirty="0">
                <a:solidFill>
                  <a:srgbClr val="007434"/>
                </a:solidFill>
                <a:latin typeface="a이끌림B" panose="02020600000000000000" pitchFamily="18" charset="-127"/>
                <a:ea typeface="a이끌림B" panose="02020600000000000000" pitchFamily="18" charset="-127"/>
              </a:endParaRPr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36066" y="8816081"/>
            <a:ext cx="8893050" cy="185044"/>
            <a:chOff x="0" y="-4962"/>
            <a:chExt cx="8893050" cy="185044"/>
          </a:xfrm>
        </p:grpSpPr>
        <p:sp>
          <p:nvSpPr>
            <p:cNvPr id="14" name="직사각형 13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29" name="직사각형 28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468307" y="1404218"/>
            <a:ext cx="7956629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1600" dirty="0">
              <a:latin typeface="a로케트" panose="02020600000000000000" pitchFamily="18" charset="-127"/>
              <a:ea typeface="a로케트" panose="02020600000000000000" pitchFamily="18" charset="-127"/>
            </a:endParaRPr>
          </a:p>
          <a:p>
            <a:pPr algn="ctr"/>
            <a:r>
              <a:rPr lang="ko-KR" altLang="en-US" sz="3500" dirty="0" err="1">
                <a:latin typeface="a로케트" panose="02020600000000000000" pitchFamily="18" charset="-127"/>
                <a:ea typeface="a로케트" panose="02020600000000000000" pitchFamily="18" charset="-127"/>
              </a:rPr>
              <a:t>첨단재생바이오법</a:t>
            </a:r>
            <a:r>
              <a:rPr lang="ko-KR" altLang="en-US" sz="3500" dirty="0">
                <a:latin typeface="a로케트" panose="02020600000000000000" pitchFamily="18" charset="-127"/>
                <a:ea typeface="a로케트" panose="02020600000000000000" pitchFamily="18" charset="-127"/>
              </a:rPr>
              <a:t> 제정이</a:t>
            </a:r>
            <a:endParaRPr lang="en-US" altLang="ko-KR" sz="3500" dirty="0">
              <a:latin typeface="a로케트" panose="02020600000000000000" pitchFamily="18" charset="-127"/>
              <a:ea typeface="a로케트" panose="02020600000000000000" pitchFamily="18" charset="-127"/>
            </a:endParaRPr>
          </a:p>
          <a:p>
            <a:pPr algn="ctr"/>
            <a:endParaRPr lang="en-US" altLang="ko-KR" sz="3500" dirty="0">
              <a:latin typeface="a로케트" panose="02020600000000000000" pitchFamily="18" charset="-127"/>
              <a:ea typeface="a로케트" panose="02020600000000000000" pitchFamily="18" charset="-127"/>
            </a:endParaRPr>
          </a:p>
          <a:p>
            <a:pPr algn="ctr"/>
            <a:r>
              <a:rPr lang="ko-KR" altLang="en-US" sz="3500" dirty="0">
                <a:latin typeface="a로케트" panose="02020600000000000000" pitchFamily="18" charset="-127"/>
                <a:ea typeface="a로케트" panose="02020600000000000000" pitchFamily="18" charset="-127"/>
              </a:rPr>
              <a:t>만능 바이오 </a:t>
            </a:r>
            <a:r>
              <a:rPr lang="ko-KR" altLang="en-US" sz="3500" dirty="0" err="1">
                <a:latin typeface="a로케트" panose="02020600000000000000" pitchFamily="18" charset="-127"/>
                <a:ea typeface="a로케트" panose="02020600000000000000" pitchFamily="18" charset="-127"/>
              </a:rPr>
              <a:t>치트키가</a:t>
            </a:r>
            <a:r>
              <a:rPr lang="ko-KR" altLang="en-US" sz="3500" dirty="0">
                <a:latin typeface="a로케트" panose="02020600000000000000" pitchFamily="18" charset="-127"/>
                <a:ea typeface="a로케트" panose="02020600000000000000" pitchFamily="18" charset="-127"/>
              </a:rPr>
              <a:t> 아니라 </a:t>
            </a:r>
            <a:endParaRPr lang="en-US" altLang="ko-KR" sz="3500" dirty="0">
              <a:latin typeface="a로케트" panose="02020600000000000000" pitchFamily="18" charset="-127"/>
              <a:ea typeface="a로케트" panose="02020600000000000000" pitchFamily="18" charset="-127"/>
            </a:endParaRPr>
          </a:p>
          <a:p>
            <a:pPr algn="ctr"/>
            <a:endParaRPr lang="en-US" altLang="ko-KR" sz="3500" dirty="0">
              <a:latin typeface="a로케트" panose="02020600000000000000" pitchFamily="18" charset="-127"/>
              <a:ea typeface="a로케트" panose="02020600000000000000" pitchFamily="18" charset="-127"/>
            </a:endParaRPr>
          </a:p>
          <a:p>
            <a:pPr algn="ctr"/>
            <a:r>
              <a:rPr lang="ko-KR" altLang="en-US" sz="3500" spc="-150" dirty="0">
                <a:latin typeface="a로케트" panose="02020600000000000000" pitchFamily="18" charset="-127"/>
                <a:ea typeface="a로케트" panose="02020600000000000000" pitchFamily="18" charset="-127"/>
              </a:rPr>
              <a:t>안전한 의약품 사용을 위한 계기가 되도록</a:t>
            </a:r>
            <a:endParaRPr lang="en-US" altLang="ko-KR" sz="3500" spc="-150" dirty="0">
              <a:latin typeface="a로케트" panose="02020600000000000000" pitchFamily="18" charset="-127"/>
              <a:ea typeface="a로케트" panose="02020600000000000000" pitchFamily="18" charset="-127"/>
            </a:endParaRPr>
          </a:p>
          <a:p>
            <a:pPr algn="ctr"/>
            <a:endParaRPr lang="en-US" altLang="ko-KR" sz="3500" spc="-150" dirty="0">
              <a:latin typeface="a로케트" panose="02020600000000000000" pitchFamily="18" charset="-127"/>
              <a:ea typeface="a로케트" panose="02020600000000000000" pitchFamily="18" charset="-127"/>
            </a:endParaRPr>
          </a:p>
          <a:p>
            <a:pPr algn="ctr"/>
            <a:r>
              <a:rPr lang="ko-KR" altLang="en-US" sz="3500" dirty="0" err="1">
                <a:latin typeface="a로케트" panose="02020600000000000000" pitchFamily="18" charset="-127"/>
                <a:ea typeface="a로케트" panose="02020600000000000000" pitchFamily="18" charset="-127"/>
              </a:rPr>
              <a:t>건약이</a:t>
            </a:r>
            <a:r>
              <a:rPr lang="ko-KR" altLang="en-US" sz="3500" dirty="0">
                <a:latin typeface="a로케트" panose="02020600000000000000" pitchFamily="18" charset="-127"/>
                <a:ea typeface="a로케트" panose="02020600000000000000" pitchFamily="18" charset="-127"/>
              </a:rPr>
              <a:t> 노력하겠습니다</a:t>
            </a:r>
            <a:r>
              <a:rPr lang="en-US" altLang="ko-KR" sz="3500" dirty="0">
                <a:latin typeface="a로케트" panose="02020600000000000000" pitchFamily="18" charset="-127"/>
                <a:ea typeface="a로케트" panose="02020600000000000000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9151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851" y="1484639"/>
            <a:ext cx="8422204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첨단재생의료란</a:t>
            </a:r>
            <a:r>
              <a:rPr lang="en-US" altLang="ko-KR" sz="4400" dirty="0">
                <a:latin typeface="a이끌림B" panose="02020600000000000000" pitchFamily="18" charset="-127"/>
                <a:ea typeface="a이끌림B" panose="02020600000000000000" pitchFamily="18" charset="-127"/>
              </a:rPr>
              <a:t>?</a:t>
            </a:r>
          </a:p>
          <a:p>
            <a:pPr algn="ctr"/>
            <a:endParaRPr lang="en-US" altLang="ko-KR" sz="105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인체세포에서 유래한 줄기세포 등을 이용하여 손상된 조직과 </a:t>
            </a:r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장기를 치료</a:t>
            </a:r>
            <a:r>
              <a:rPr lang="en-US" altLang="ko-KR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·</a:t>
            </a: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대체 또는 재생시키는 </a:t>
            </a:r>
            <a:r>
              <a:rPr lang="ko-KR" altLang="en-US" sz="2400" dirty="0">
                <a:solidFill>
                  <a:srgbClr val="0070C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의료기술</a:t>
            </a:r>
            <a:endParaRPr lang="en-US" altLang="ko-KR" sz="2400" dirty="0">
              <a:solidFill>
                <a:srgbClr val="0070C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세포치료</a:t>
            </a:r>
            <a:r>
              <a:rPr lang="en-US" altLang="ko-KR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유전자치료</a:t>
            </a:r>
            <a:r>
              <a:rPr lang="en-US" altLang="ko-KR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조직공학치료 등</a:t>
            </a:r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endParaRPr lang="en-US" altLang="ko-KR" sz="20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44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첨단바이오의약품이란</a:t>
            </a:r>
            <a:r>
              <a:rPr lang="en-US" altLang="ko-KR" sz="4400" dirty="0">
                <a:latin typeface="a이끌림B" panose="02020600000000000000" pitchFamily="18" charset="-127"/>
                <a:ea typeface="a이끌림B" panose="02020600000000000000" pitchFamily="18" charset="-127"/>
              </a:rPr>
              <a:t>?</a:t>
            </a:r>
          </a:p>
          <a:p>
            <a:pPr algn="ctr"/>
            <a:endParaRPr lang="en-US" altLang="ko-KR" sz="105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24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살아있는 세포</a:t>
            </a:r>
            <a:r>
              <a:rPr lang="en-US" altLang="ko-KR" sz="24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·</a:t>
            </a:r>
            <a:r>
              <a:rPr lang="ko-KR" altLang="en-US" sz="24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조직 또는 유전자를 원료로 제조한 </a:t>
            </a:r>
            <a:r>
              <a:rPr lang="ko-KR" altLang="en-US" sz="2400" spc="-100" dirty="0" err="1">
                <a:solidFill>
                  <a:schemeClr val="accent4">
                    <a:lumMod val="75000"/>
                  </a:schemeClr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바이오의약품</a:t>
            </a:r>
            <a:endParaRPr lang="en-US" altLang="ko-KR" sz="2400" spc="-100" dirty="0">
              <a:solidFill>
                <a:schemeClr val="accent4">
                  <a:lumMod val="75000"/>
                </a:schemeClr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세포치료제</a:t>
            </a:r>
            <a:r>
              <a:rPr lang="en-US" altLang="ko-KR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유전자치료제</a:t>
            </a:r>
            <a:r>
              <a:rPr lang="en-US" altLang="ko-KR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조직공학제제 등</a:t>
            </a:r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grpSp>
        <p:nvGrpSpPr>
          <p:cNvPr id="44" name="그룹 43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14" name="직사각형 13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직사각형 41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직사각형 42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8" name="그룹 57"/>
          <p:cNvGrpSpPr/>
          <p:nvPr/>
        </p:nvGrpSpPr>
        <p:grpSpPr>
          <a:xfrm>
            <a:off x="36066" y="8529403"/>
            <a:ext cx="8893050" cy="471722"/>
            <a:chOff x="36066" y="8529403"/>
            <a:chExt cx="8893050" cy="471722"/>
          </a:xfrm>
        </p:grpSpPr>
        <p:grpSp>
          <p:nvGrpSpPr>
            <p:cNvPr id="3" name="그룹 2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4" name="그림 3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45" name="그룹 44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46" name="직사각형 45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7" name="직사각형 46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8" name="직사각형 47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9" name="직사각형 48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0" name="직사각형 49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1" name="직사각형 50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2" name="직사각형 51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3" name="직사각형 52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4" name="직사각형 53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5" name="직사각형 54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직사각형 55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7" name="직사각형 56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0283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659672"/>
              </p:ext>
            </p:extLst>
          </p:nvPr>
        </p:nvGraphicFramePr>
        <p:xfrm>
          <a:off x="396106" y="2508271"/>
          <a:ext cx="7128792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분류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성분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제품명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조직세포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자가유래 연골세포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콘드론</a:t>
                      </a:r>
                      <a:endParaRPr lang="ko-KR" altLang="en-US" sz="13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자가유래 </a:t>
                      </a:r>
                      <a:r>
                        <a:rPr lang="ko-KR" altLang="en-US" sz="13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뼈세포</a:t>
                      </a:r>
                      <a:endParaRPr lang="ko-KR" altLang="en-US" sz="13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알엠에스오스론</a:t>
                      </a:r>
                      <a:endParaRPr lang="ko-KR" altLang="en-US" sz="13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자가유래 피부각질세포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홀로덤</a:t>
                      </a:r>
                      <a:endParaRPr lang="ko-KR" altLang="en-US" sz="13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면역세포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자가유래 </a:t>
                      </a:r>
                      <a:r>
                        <a:rPr lang="ko-KR" altLang="en-US" sz="13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활성화림프구</a:t>
                      </a:r>
                      <a:endParaRPr lang="ko-KR" altLang="en-US" sz="13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엔케이엠주</a:t>
                      </a:r>
                      <a:endParaRPr lang="ko-KR" altLang="en-US" sz="13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자가유래 활성화</a:t>
                      </a:r>
                      <a:r>
                        <a:rPr lang="en-US" altLang="ko-KR" sz="13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T</a:t>
                      </a:r>
                      <a:r>
                        <a:rPr lang="ko-KR" altLang="en-US" sz="13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림프구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이뮨셀엘씨주</a:t>
                      </a:r>
                      <a:endParaRPr lang="ko-KR" altLang="en-US" sz="13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성체줄기세포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동종제대혈유래</a:t>
                      </a:r>
                      <a:r>
                        <a:rPr lang="ko-KR" altLang="en-US" sz="13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 </a:t>
                      </a:r>
                      <a:r>
                        <a:rPr lang="ko-KR" altLang="en-US" sz="13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중간엽줄기세포</a:t>
                      </a:r>
                      <a:endParaRPr lang="ko-KR" altLang="en-US" sz="13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카티스템</a:t>
                      </a:r>
                      <a:endParaRPr lang="ko-KR" altLang="en-US" sz="13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자가골수유래 </a:t>
                      </a:r>
                      <a:r>
                        <a:rPr lang="ko-KR" altLang="en-US" sz="13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중간엽줄기세포</a:t>
                      </a:r>
                      <a:endParaRPr lang="ko-KR" altLang="en-US" sz="13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하티셀그래에이엠아이</a:t>
                      </a:r>
                      <a:endParaRPr lang="ko-KR" altLang="en-US" sz="13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자가지방유래 </a:t>
                      </a:r>
                      <a:r>
                        <a:rPr lang="ko-KR" altLang="en-US" sz="13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중간엽줄기세포</a:t>
                      </a:r>
                      <a:endParaRPr lang="ko-KR" altLang="en-US" sz="13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큐피스템주</a:t>
                      </a:r>
                      <a:endParaRPr lang="ko-KR" altLang="en-US" sz="13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236866" y="3120793"/>
            <a:ext cx="16561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화상 및 당뇨병성 </a:t>
            </a:r>
            <a:r>
              <a:rPr lang="ko-KR" altLang="en-US" sz="1500" dirty="0" err="1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족부궤양</a:t>
            </a:r>
            <a:endParaRPr lang="ko-KR" altLang="en-US" sz="1500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36866" y="4129322"/>
            <a:ext cx="115212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err="1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장기별</a:t>
            </a:r>
            <a:r>
              <a:rPr lang="ko-KR" altLang="en-US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36866" y="4884535"/>
            <a:ext cx="16561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면역질환</a:t>
            </a:r>
            <a:r>
              <a:rPr lang="en-US" altLang="ko-KR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,</a:t>
            </a:r>
            <a:r>
              <a:rPr lang="ko-KR" altLang="en-US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심장질환</a:t>
            </a:r>
            <a:r>
              <a:rPr lang="en-US" altLang="ko-KR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,</a:t>
            </a:r>
            <a:r>
              <a:rPr lang="ko-KR" altLang="en-US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피부질환</a:t>
            </a:r>
            <a:r>
              <a:rPr lang="en-US" altLang="ko-KR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,</a:t>
            </a:r>
            <a:r>
              <a:rPr lang="ko-KR" altLang="en-US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관절염 등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4098" y="440740"/>
            <a:ext cx="8352928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5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세포치료제</a:t>
            </a:r>
            <a:endParaRPr lang="en-US" altLang="ko-KR" sz="3500" b="1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endParaRPr lang="en-US" altLang="ko-KR" sz="10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endParaRPr lang="en-US" altLang="ko-KR" spc="-15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r>
              <a:rPr lang="ko-KR" altLang="en-US" sz="1750" spc="-150" dirty="0">
                <a:latin typeface="a이끌림B" panose="02020600000000000000" pitchFamily="18" charset="-127"/>
                <a:ea typeface="a이끌림B" panose="02020600000000000000" pitchFamily="18" charset="-127"/>
              </a:rPr>
              <a:t>줄기세포</a:t>
            </a:r>
            <a:r>
              <a:rPr lang="en-US" altLang="ko-KR" sz="1750" spc="-150" dirty="0">
                <a:latin typeface="a이끌림B" panose="02020600000000000000" pitchFamily="18" charset="-127"/>
                <a:ea typeface="a이끌림B" panose="02020600000000000000" pitchFamily="18" charset="-127"/>
              </a:rPr>
              <a:t>,</a:t>
            </a:r>
            <a:r>
              <a:rPr lang="ko-KR" altLang="en-US" sz="1750" spc="-150" dirty="0">
                <a:latin typeface="a이끌림B" panose="02020600000000000000" pitchFamily="18" charset="-127"/>
                <a:ea typeface="a이끌림B" panose="02020600000000000000" pitchFamily="18" charset="-127"/>
              </a:rPr>
              <a:t> 면역세포 등을 체외에서 배양하거나 기타 화학</a:t>
            </a:r>
            <a:r>
              <a:rPr lang="en-US" altLang="ko-KR" sz="1750" spc="-15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1750" spc="-150" dirty="0">
                <a:latin typeface="a이끌림B" panose="02020600000000000000" pitchFamily="18" charset="-127"/>
                <a:ea typeface="a이끌림B" panose="02020600000000000000" pitchFamily="18" charset="-127"/>
              </a:rPr>
              <a:t>생물학적 방법으로 조작하여 투여하는 치료제</a:t>
            </a:r>
            <a:endParaRPr lang="en-US" altLang="ko-KR" sz="1750" spc="-15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670700" y="6084738"/>
            <a:ext cx="7646286" cy="229342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&lt;</a:t>
            </a:r>
            <a:r>
              <a:rPr lang="ko-KR" altLang="en-US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세포치료제가 기존 치료제와 다르게 우려되는 점</a:t>
            </a:r>
            <a:r>
              <a:rPr lang="en-US" altLang="ko-KR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&gt;</a:t>
            </a:r>
          </a:p>
          <a:p>
            <a:pPr algn="ctr"/>
            <a:endParaRPr lang="en-US" altLang="ko-KR" sz="1000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1. </a:t>
            </a:r>
            <a:r>
              <a:rPr lang="ko-KR" altLang="en-US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세포는 어디에서 작용할 지 특정하기 어렵습니다</a:t>
            </a:r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. </a:t>
            </a:r>
          </a:p>
          <a:p>
            <a:pPr algn="ctr"/>
            <a:endParaRPr lang="en-US" altLang="ko-KR" sz="1000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2. </a:t>
            </a:r>
            <a:r>
              <a:rPr lang="ko-KR" altLang="en-US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자가세포</a:t>
            </a:r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특히 줄기세포</a:t>
            </a:r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)</a:t>
            </a:r>
            <a:r>
              <a:rPr lang="ko-KR" altLang="en-US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의 면역 독성</a:t>
            </a:r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종양화</a:t>
            </a:r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)</a:t>
            </a:r>
            <a:r>
              <a:rPr lang="ko-KR" altLang="en-US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endParaRPr lang="en-US" altLang="ko-KR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endParaRPr lang="en-US" altLang="ko-KR" sz="1000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3. </a:t>
            </a:r>
            <a:r>
              <a:rPr lang="ko-KR" altLang="en-US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자가 세포가 아닌 경우</a:t>
            </a:r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endParaRPr lang="en-US" altLang="ko-KR" sz="1000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pc="-7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기증자의 적합성</a:t>
            </a:r>
            <a:r>
              <a:rPr lang="en-US" altLang="ko-KR" spc="-7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spc="-7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유전 요인</a:t>
            </a:r>
            <a:r>
              <a:rPr lang="en-US" altLang="ko-KR" spc="-7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pc="-7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기타 바이러스 감염여부 등</a:t>
            </a:r>
            <a:r>
              <a:rPr lang="en-US" altLang="ko-KR" spc="-7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), </a:t>
            </a:r>
            <a:r>
              <a:rPr lang="ko-KR" altLang="en-US" spc="-7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면역원성</a:t>
            </a:r>
            <a:r>
              <a:rPr lang="en-US" altLang="ko-KR" spc="-7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spc="-7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항원</a:t>
            </a:r>
            <a:r>
              <a:rPr lang="en-US" altLang="ko-KR" spc="-7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)</a:t>
            </a:r>
          </a:p>
        </p:txBody>
      </p:sp>
      <p:sp>
        <p:nvSpPr>
          <p:cNvPr id="13" name="자유형 12"/>
          <p:cNvSpPr/>
          <p:nvPr/>
        </p:nvSpPr>
        <p:spPr>
          <a:xfrm>
            <a:off x="7020842" y="3000096"/>
            <a:ext cx="234604" cy="803214"/>
          </a:xfrm>
          <a:custGeom>
            <a:avLst/>
            <a:gdLst>
              <a:gd name="connsiteX0" fmla="*/ 0 w 234604"/>
              <a:gd name="connsiteY0" fmla="*/ 201 h 803214"/>
              <a:gd name="connsiteX1" fmla="*/ 215900 w 234604"/>
              <a:gd name="connsiteY1" fmla="*/ 114501 h 803214"/>
              <a:gd name="connsiteX2" fmla="*/ 203200 w 234604"/>
              <a:gd name="connsiteY2" fmla="*/ 698701 h 803214"/>
              <a:gd name="connsiteX3" fmla="*/ 38100 w 234604"/>
              <a:gd name="connsiteY3" fmla="*/ 800301 h 80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4604" h="803214">
                <a:moveTo>
                  <a:pt x="0" y="201"/>
                </a:moveTo>
                <a:cubicBezTo>
                  <a:pt x="91016" y="-858"/>
                  <a:pt x="182033" y="-1916"/>
                  <a:pt x="215900" y="114501"/>
                </a:cubicBezTo>
                <a:cubicBezTo>
                  <a:pt x="249767" y="230918"/>
                  <a:pt x="232833" y="584401"/>
                  <a:pt x="203200" y="698701"/>
                </a:cubicBezTo>
                <a:cubicBezTo>
                  <a:pt x="173567" y="813001"/>
                  <a:pt x="105833" y="806651"/>
                  <a:pt x="38100" y="800301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자유형 13"/>
          <p:cNvSpPr/>
          <p:nvPr/>
        </p:nvSpPr>
        <p:spPr>
          <a:xfrm>
            <a:off x="7037360" y="4032891"/>
            <a:ext cx="199506" cy="563612"/>
          </a:xfrm>
          <a:custGeom>
            <a:avLst/>
            <a:gdLst>
              <a:gd name="connsiteX0" fmla="*/ 0 w 234604"/>
              <a:gd name="connsiteY0" fmla="*/ 201 h 803214"/>
              <a:gd name="connsiteX1" fmla="*/ 215900 w 234604"/>
              <a:gd name="connsiteY1" fmla="*/ 114501 h 803214"/>
              <a:gd name="connsiteX2" fmla="*/ 203200 w 234604"/>
              <a:gd name="connsiteY2" fmla="*/ 698701 h 803214"/>
              <a:gd name="connsiteX3" fmla="*/ 38100 w 234604"/>
              <a:gd name="connsiteY3" fmla="*/ 800301 h 80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4604" h="803214">
                <a:moveTo>
                  <a:pt x="0" y="201"/>
                </a:moveTo>
                <a:cubicBezTo>
                  <a:pt x="91016" y="-858"/>
                  <a:pt x="182033" y="-1916"/>
                  <a:pt x="215900" y="114501"/>
                </a:cubicBezTo>
                <a:cubicBezTo>
                  <a:pt x="249767" y="230918"/>
                  <a:pt x="232833" y="584401"/>
                  <a:pt x="203200" y="698701"/>
                </a:cubicBezTo>
                <a:cubicBezTo>
                  <a:pt x="173567" y="813001"/>
                  <a:pt x="105833" y="806651"/>
                  <a:pt x="38100" y="800301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>
            <a:off x="7067339" y="4812527"/>
            <a:ext cx="169527" cy="876885"/>
          </a:xfrm>
          <a:custGeom>
            <a:avLst/>
            <a:gdLst>
              <a:gd name="connsiteX0" fmla="*/ 0 w 234604"/>
              <a:gd name="connsiteY0" fmla="*/ 201 h 803214"/>
              <a:gd name="connsiteX1" fmla="*/ 215900 w 234604"/>
              <a:gd name="connsiteY1" fmla="*/ 114501 h 803214"/>
              <a:gd name="connsiteX2" fmla="*/ 203200 w 234604"/>
              <a:gd name="connsiteY2" fmla="*/ 698701 h 803214"/>
              <a:gd name="connsiteX3" fmla="*/ 38100 w 234604"/>
              <a:gd name="connsiteY3" fmla="*/ 800301 h 80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4604" h="803214">
                <a:moveTo>
                  <a:pt x="0" y="201"/>
                </a:moveTo>
                <a:cubicBezTo>
                  <a:pt x="91016" y="-858"/>
                  <a:pt x="182033" y="-1916"/>
                  <a:pt x="215900" y="114501"/>
                </a:cubicBezTo>
                <a:cubicBezTo>
                  <a:pt x="249767" y="230918"/>
                  <a:pt x="232833" y="584401"/>
                  <a:pt x="203200" y="698701"/>
                </a:cubicBezTo>
                <a:cubicBezTo>
                  <a:pt x="173567" y="813001"/>
                  <a:pt x="105833" y="806651"/>
                  <a:pt x="38100" y="800301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1" name="그룹 20"/>
          <p:cNvGrpSpPr/>
          <p:nvPr/>
        </p:nvGrpSpPr>
        <p:grpSpPr>
          <a:xfrm>
            <a:off x="36066" y="8529403"/>
            <a:ext cx="8893050" cy="471722"/>
            <a:chOff x="36066" y="8529403"/>
            <a:chExt cx="8893050" cy="471722"/>
          </a:xfrm>
        </p:grpSpPr>
        <p:grpSp>
          <p:nvGrpSpPr>
            <p:cNvPr id="22" name="그룹 21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36" name="그림 35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23" name="그룹 22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24" name="직사각형 23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직사각형 24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" name="직사각형 25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" name="직사각형 26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38" name="그룹 37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39" name="직사각형 38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직사각형 41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직사각형 42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직사각형 45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직사각형 46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직사각형 47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직사각형 48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직사각형 49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21ED9841-A3AA-4884-9C51-4D7EE5B79BBE}"/>
              </a:ext>
            </a:extLst>
          </p:cNvPr>
          <p:cNvSpPr txBox="1"/>
          <p:nvPr/>
        </p:nvSpPr>
        <p:spPr>
          <a:xfrm>
            <a:off x="402016" y="2124298"/>
            <a:ext cx="3937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현재 허가된 국내 세포치료제</a:t>
            </a:r>
          </a:p>
        </p:txBody>
      </p:sp>
    </p:spTree>
    <p:extLst>
      <p:ext uri="{BB962C8B-B14F-4D97-AF65-F5344CB8AC3E}">
        <p14:creationId xmlns:p14="http://schemas.microsoft.com/office/powerpoint/2010/main" val="1165609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6106" y="440740"/>
            <a:ext cx="820891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5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유전자치료제</a:t>
            </a:r>
            <a:endParaRPr lang="en-US" altLang="ko-KR" sz="3500" b="1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endParaRPr lang="en-US" altLang="ko-KR" sz="10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r>
              <a:rPr lang="ko-KR" altLang="en-US" dirty="0">
                <a:solidFill>
                  <a:srgbClr val="00A44A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유전자 조작기술</a:t>
            </a:r>
            <a:r>
              <a:rPr lang="ko-KR" altLang="en-US" dirty="0">
                <a:latin typeface="a이끌림B" panose="02020600000000000000" pitchFamily="18" charset="-127"/>
                <a:ea typeface="a이끌림B" panose="02020600000000000000" pitchFamily="18" charset="-127"/>
              </a:rPr>
              <a:t>을 이용하여 치료유전자</a:t>
            </a:r>
            <a:r>
              <a:rPr lang="en-US" altLang="ko-KR" dirty="0">
                <a:latin typeface="a이끌림B" panose="02020600000000000000" pitchFamily="18" charset="-127"/>
                <a:ea typeface="a이끌림B" panose="02020600000000000000" pitchFamily="18" charset="-127"/>
              </a:rPr>
              <a:t>(gene)</a:t>
            </a:r>
            <a:r>
              <a:rPr lang="ko-KR" altLang="en-US" dirty="0">
                <a:latin typeface="a이끌림B" panose="02020600000000000000" pitchFamily="18" charset="-127"/>
                <a:ea typeface="a이끌림B" panose="02020600000000000000" pitchFamily="18" charset="-127"/>
              </a:rPr>
              <a:t>와 운반체</a:t>
            </a:r>
            <a:r>
              <a:rPr lang="en-US" altLang="ko-KR" dirty="0">
                <a:latin typeface="a이끌림B" panose="02020600000000000000" pitchFamily="18" charset="-127"/>
                <a:ea typeface="a이끌림B" panose="02020600000000000000" pitchFamily="18" charset="-127"/>
              </a:rPr>
              <a:t>(vector)</a:t>
            </a:r>
            <a:r>
              <a:rPr lang="ko-KR" altLang="en-US" dirty="0">
                <a:latin typeface="a이끌림B" panose="02020600000000000000" pitchFamily="18" charset="-127"/>
                <a:ea typeface="a이끌림B" panose="02020600000000000000" pitchFamily="18" charset="-127"/>
              </a:rPr>
              <a:t>를 결합시킨 것으로</a:t>
            </a:r>
            <a:r>
              <a:rPr lang="en-US" altLang="ko-KR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dirty="0">
                <a:latin typeface="a이끌림B" panose="02020600000000000000" pitchFamily="18" charset="-127"/>
                <a:ea typeface="a이끌림B" panose="02020600000000000000" pitchFamily="18" charset="-127"/>
              </a:rPr>
              <a:t>환자의 세포 내로 이입시켜 유전자 결함을 치료하거나 예방</a:t>
            </a:r>
            <a:endParaRPr lang="en-US" altLang="ko-KR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900162" y="5696449"/>
            <a:ext cx="7299808" cy="2404788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&lt;</a:t>
            </a:r>
            <a:r>
              <a:rPr lang="ko-KR" altLang="en-US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유전자 치료제가 기존 치료제와 다르게 우려되는 점</a:t>
            </a:r>
            <a:r>
              <a:rPr lang="en-US" altLang="ko-KR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&gt;</a:t>
            </a:r>
          </a:p>
          <a:p>
            <a:pPr algn="ctr"/>
            <a:endParaRPr lang="en-US" altLang="ko-KR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1. </a:t>
            </a:r>
            <a:r>
              <a:rPr lang="ko-KR" altLang="en-US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유전체를 운반하는 바이러스가 타인에게 전이되는 문제</a:t>
            </a:r>
            <a:endParaRPr lang="en-US" altLang="ko-KR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2. </a:t>
            </a:r>
            <a:r>
              <a:rPr lang="ko-KR" altLang="en-US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번식되는 바이러스가 가진 면역독성</a:t>
            </a:r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종양화</a:t>
            </a:r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3. </a:t>
            </a:r>
            <a:r>
              <a:rPr lang="ko-KR" altLang="en-US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바이러스가 가진 독성이 발현하는 문제</a:t>
            </a:r>
            <a:endParaRPr lang="en-US" altLang="ko-KR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4. </a:t>
            </a:r>
            <a:r>
              <a:rPr lang="ko-KR" altLang="en-US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복잡한 시술과정과 비싼 가격</a:t>
            </a:r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dirty="0" err="1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졸겐스마</a:t>
            </a:r>
            <a:r>
              <a:rPr lang="ko-KR" altLang="en-US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1</a:t>
            </a:r>
            <a:r>
              <a:rPr lang="ko-KR" altLang="en-US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회 주사 </a:t>
            </a:r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25</a:t>
            </a:r>
            <a:r>
              <a:rPr lang="ko-KR" altLang="en-US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억원</a:t>
            </a:r>
            <a:r>
              <a:rPr lang="en-US" altLang="ko-KR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)</a:t>
            </a:r>
          </a:p>
        </p:txBody>
      </p:sp>
      <p:grpSp>
        <p:nvGrpSpPr>
          <p:cNvPr id="9" name="그룹 8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14" name="직사각형 13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6" name="그룹 25"/>
          <p:cNvGrpSpPr/>
          <p:nvPr/>
        </p:nvGrpSpPr>
        <p:grpSpPr>
          <a:xfrm>
            <a:off x="36066" y="8529403"/>
            <a:ext cx="8893050" cy="471722"/>
            <a:chOff x="36066" y="8529403"/>
            <a:chExt cx="8893050" cy="471722"/>
          </a:xfrm>
        </p:grpSpPr>
        <p:grpSp>
          <p:nvGrpSpPr>
            <p:cNvPr id="27" name="그룹 26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41" name="그림 40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28" name="그룹 27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29" name="직사각형 28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aphicFrame>
        <p:nvGraphicFramePr>
          <p:cNvPr id="2" name="다이어그램 1">
            <a:extLst>
              <a:ext uri="{FF2B5EF4-FFF2-40B4-BE49-F238E27FC236}">
                <a16:creationId xmlns:a16="http://schemas.microsoft.com/office/drawing/2014/main" id="{C978DC6A-2344-4AB1-B0F2-9A5BAED171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6686590"/>
              </p:ext>
            </p:extLst>
          </p:nvPr>
        </p:nvGraphicFramePr>
        <p:xfrm>
          <a:off x="2198544" y="1700466"/>
          <a:ext cx="4723290" cy="3304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CBE2414-046D-4790-A04F-5E3E39F7916E}"/>
              </a:ext>
            </a:extLst>
          </p:cNvPr>
          <p:cNvSpPr txBox="1"/>
          <p:nvPr/>
        </p:nvSpPr>
        <p:spPr>
          <a:xfrm>
            <a:off x="2443900" y="3132409"/>
            <a:ext cx="174163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세포치료제</a:t>
            </a:r>
            <a:endParaRPr lang="en-US" altLang="ko-KR" sz="13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en-US" altLang="ko-KR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유전자 조작 없음</a:t>
            </a:r>
            <a:r>
              <a:rPr lang="en-US" altLang="ko-KR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)</a:t>
            </a:r>
            <a:endParaRPr lang="ko-KR" altLang="en-US" sz="13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7728B2-9839-4C36-86A3-D075DECCCB0C}"/>
              </a:ext>
            </a:extLst>
          </p:cNvPr>
          <p:cNvSpPr txBox="1"/>
          <p:nvPr/>
        </p:nvSpPr>
        <p:spPr>
          <a:xfrm>
            <a:off x="4977618" y="3072015"/>
            <a:ext cx="174163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유전자 치료제</a:t>
            </a:r>
            <a:endParaRPr lang="en-US" altLang="ko-KR" sz="13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en-US" altLang="ko-KR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(in vivo </a:t>
            </a:r>
          </a:p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유전자 조작</a:t>
            </a:r>
            <a:r>
              <a:rPr lang="en-US" altLang="ko-KR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)</a:t>
            </a:r>
            <a:endParaRPr lang="ko-KR" altLang="en-US" sz="13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7A17FF-9005-43EA-93B3-FC27EC707636}"/>
              </a:ext>
            </a:extLst>
          </p:cNvPr>
          <p:cNvSpPr txBox="1"/>
          <p:nvPr/>
        </p:nvSpPr>
        <p:spPr>
          <a:xfrm>
            <a:off x="4113522" y="2844378"/>
            <a:ext cx="93610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(ex vivo</a:t>
            </a:r>
          </a:p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유전자 </a:t>
            </a:r>
            <a:endParaRPr lang="en-US" altLang="ko-KR" sz="13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조작</a:t>
            </a:r>
            <a:r>
              <a:rPr lang="en-US" altLang="ko-KR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)</a:t>
            </a:r>
            <a:endParaRPr lang="ko-KR" altLang="en-US" sz="13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65" name="왼쪽 중괄호 64">
            <a:extLst>
              <a:ext uri="{FF2B5EF4-FFF2-40B4-BE49-F238E27FC236}">
                <a16:creationId xmlns:a16="http://schemas.microsoft.com/office/drawing/2014/main" id="{F34CC2A2-8E59-4CB5-B037-63CFCC778E2E}"/>
              </a:ext>
            </a:extLst>
          </p:cNvPr>
          <p:cNvSpPr/>
          <p:nvPr/>
        </p:nvSpPr>
        <p:spPr>
          <a:xfrm rot="16200000">
            <a:off x="4984426" y="3085128"/>
            <a:ext cx="895454" cy="2574195"/>
          </a:xfrm>
          <a:prstGeom prst="leftBrace">
            <a:avLst>
              <a:gd name="adj1" fmla="val 12305"/>
              <a:gd name="adj2" fmla="val 51327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3F83D15-43D8-4B76-BD66-0C00B2C146B3}"/>
              </a:ext>
            </a:extLst>
          </p:cNvPr>
          <p:cNvSpPr txBox="1"/>
          <p:nvPr/>
        </p:nvSpPr>
        <p:spPr>
          <a:xfrm>
            <a:off x="3996506" y="4923318"/>
            <a:ext cx="3407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latin typeface="a이끌림B" panose="02020600000000000000" pitchFamily="18" charset="-127"/>
                <a:ea typeface="a이끌림B" panose="02020600000000000000" pitchFamily="18" charset="-127"/>
              </a:rPr>
              <a:t>두 경우 모두 유전자치료제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1BDF76E-AE14-47EE-B7A4-1A34641999DF}"/>
              </a:ext>
            </a:extLst>
          </p:cNvPr>
          <p:cNvSpPr txBox="1"/>
          <p:nvPr/>
        </p:nvSpPr>
        <p:spPr>
          <a:xfrm>
            <a:off x="4290382" y="3505445"/>
            <a:ext cx="115212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err="1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인보사</a:t>
            </a:r>
            <a:endParaRPr lang="en-US" altLang="ko-KR" sz="1500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43426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그룹 53"/>
          <p:cNvGrpSpPr/>
          <p:nvPr/>
        </p:nvGrpSpPr>
        <p:grpSpPr>
          <a:xfrm>
            <a:off x="36066" y="8533010"/>
            <a:ext cx="8893050" cy="471722"/>
            <a:chOff x="36066" y="8529403"/>
            <a:chExt cx="8893050" cy="471722"/>
          </a:xfrm>
        </p:grpSpPr>
        <p:grpSp>
          <p:nvGrpSpPr>
            <p:cNvPr id="58" name="그룹 57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72" name="그림 71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59" name="그룹 58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60" name="직사각형 59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1" name="직사각형 60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직사각형 61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직사각형 62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직사각형 63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직사각형 64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직사각형 65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직사각형 66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8" name="직사각형 67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9" name="직사각형 68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0" name="직사각형 69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1" name="직사각형 70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86738" y="440740"/>
            <a:ext cx="86276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0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제정된 첨단재생의료 및 </a:t>
            </a:r>
            <a:r>
              <a:rPr lang="ko-KR" altLang="en-US" sz="3000" b="1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첨단바이오의약품</a:t>
            </a:r>
            <a:r>
              <a:rPr lang="ko-KR" altLang="en-US" sz="30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 규제체계도</a:t>
            </a:r>
            <a:endParaRPr lang="en-US" altLang="ko-KR" sz="3000" b="1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4572547"/>
              </p:ext>
            </p:extLst>
          </p:nvPr>
        </p:nvGraphicFramePr>
        <p:xfrm>
          <a:off x="252090" y="1512167"/>
          <a:ext cx="3240360" cy="1656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30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4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425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일반의료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첨단바이오의약품</a:t>
                      </a:r>
                      <a:endParaRPr lang="ko-KR" altLang="en-US" sz="15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96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저수준</a:t>
                      </a:r>
                      <a:endParaRPr lang="en-US" altLang="ko-KR" sz="15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  <a:p>
                      <a:pPr algn="ctr" latinLnBrk="1"/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시술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임상시험</a:t>
                      </a:r>
                      <a:endParaRPr lang="en-US" altLang="ko-KR" sz="15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  <a:p>
                      <a:pPr algn="ctr" latinLnBrk="1"/>
                      <a:r>
                        <a:rPr lang="en-US" altLang="ko-KR" sz="10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(</a:t>
                      </a:r>
                      <a:r>
                        <a:rPr lang="ko-KR" altLang="en-US" sz="10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학술전용</a:t>
                      </a:r>
                      <a:r>
                        <a:rPr lang="en-US" altLang="ko-KR" sz="10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)</a:t>
                      </a:r>
                      <a:endParaRPr lang="ko-KR" altLang="en-US" sz="10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허가</a:t>
                      </a:r>
                      <a:endParaRPr lang="en-US" altLang="ko-KR" sz="15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  <a:p>
                      <a:pPr algn="ctr" latinLnBrk="1"/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제품</a:t>
                      </a:r>
                      <a:endParaRPr lang="en-US" altLang="ko-KR" sz="15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  <a:p>
                      <a:pPr algn="ctr" latinLnBrk="1"/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사용</a:t>
                      </a:r>
                      <a:endParaRPr lang="en-US" altLang="ko-KR" sz="15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  <a:p>
                      <a:pPr algn="ctr" latinLnBrk="1"/>
                      <a:r>
                        <a:rPr lang="en-US" altLang="ko-KR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(</a:t>
                      </a:r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치료</a:t>
                      </a:r>
                      <a:r>
                        <a:rPr lang="en-US" altLang="ko-KR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)</a:t>
                      </a:r>
                      <a:endParaRPr lang="ko-KR" altLang="en-US" sz="15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96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임상시험</a:t>
                      </a:r>
                      <a:endParaRPr lang="en-US" altLang="ko-KR" sz="15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  <a:p>
                      <a:pPr algn="ctr" latinLnBrk="1"/>
                      <a:r>
                        <a:rPr lang="en-US" altLang="ko-KR" sz="10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(</a:t>
                      </a:r>
                      <a:r>
                        <a:rPr lang="ko-KR" altLang="en-US" sz="10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허가용</a:t>
                      </a:r>
                      <a:r>
                        <a:rPr lang="en-US" altLang="ko-KR" sz="10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)</a:t>
                      </a:r>
                      <a:endParaRPr lang="ko-KR" altLang="en-US" sz="10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288815"/>
              </p:ext>
            </p:extLst>
          </p:nvPr>
        </p:nvGraphicFramePr>
        <p:xfrm>
          <a:off x="4644577" y="1512167"/>
          <a:ext cx="4176465" cy="165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2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86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36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656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일반의료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첨단재생의료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첨단바이오의약품</a:t>
                      </a:r>
                      <a:endParaRPr lang="ko-KR" altLang="en-US" sz="15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962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저수준</a:t>
                      </a:r>
                      <a:endParaRPr lang="en-US" altLang="ko-KR" sz="15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  <a:p>
                      <a:pPr algn="ctr" latinLnBrk="1"/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시술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임상연구</a:t>
                      </a:r>
                      <a:endParaRPr lang="en-US" altLang="ko-KR" sz="15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  <a:p>
                      <a:pPr algn="ctr" latinLnBrk="1"/>
                      <a:r>
                        <a:rPr lang="en-US" altLang="ko-KR" sz="12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(</a:t>
                      </a:r>
                      <a:r>
                        <a:rPr lang="ko-KR" altLang="en-US" sz="1200" dirty="0" err="1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비상업용</a:t>
                      </a:r>
                      <a:r>
                        <a:rPr lang="en-US" altLang="ko-KR" sz="12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)</a:t>
                      </a:r>
                    </a:p>
                    <a:p>
                      <a:pPr algn="ctr" latinLnBrk="1"/>
                      <a:r>
                        <a:rPr lang="ko-KR" altLang="en-US" sz="12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저</a:t>
                      </a:r>
                      <a:r>
                        <a:rPr lang="en-US" altLang="ko-KR" sz="12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,</a:t>
                      </a:r>
                      <a:r>
                        <a:rPr lang="ko-KR" altLang="en-US" sz="12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중</a:t>
                      </a:r>
                      <a:r>
                        <a:rPr lang="en-US" altLang="ko-KR" sz="12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,</a:t>
                      </a:r>
                      <a:r>
                        <a:rPr lang="ko-KR" altLang="en-US" sz="12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임상시험</a:t>
                      </a:r>
                      <a:r>
                        <a:rPr lang="en-US" altLang="ko-KR" sz="12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(</a:t>
                      </a:r>
                      <a:r>
                        <a:rPr lang="ko-KR" altLang="en-US" sz="12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허가용</a:t>
                      </a:r>
                      <a:r>
                        <a:rPr lang="en-US" altLang="ko-KR" sz="12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)</a:t>
                      </a:r>
                    </a:p>
                    <a:p>
                      <a:pPr algn="ctr" latinLnBrk="1"/>
                      <a:r>
                        <a:rPr lang="ko-KR" altLang="en-US" sz="12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저</a:t>
                      </a:r>
                      <a:r>
                        <a:rPr lang="en-US" altLang="ko-KR" sz="12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,</a:t>
                      </a:r>
                      <a:r>
                        <a:rPr lang="ko-KR" altLang="en-US" sz="12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중</a:t>
                      </a:r>
                      <a:r>
                        <a:rPr lang="en-US" altLang="ko-KR" sz="12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,</a:t>
                      </a:r>
                      <a:r>
                        <a:rPr lang="ko-KR" altLang="en-US" sz="12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허가</a:t>
                      </a:r>
                      <a:endParaRPr lang="en-US" altLang="ko-KR" sz="15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  <a:p>
                      <a:pPr algn="ctr" latinLnBrk="1"/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제품</a:t>
                      </a:r>
                      <a:endParaRPr lang="en-US" altLang="ko-KR" sz="15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  <a:p>
                      <a:pPr algn="ctr" latinLnBrk="1"/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사용</a:t>
                      </a:r>
                      <a:endParaRPr lang="en-US" altLang="ko-KR" sz="15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  <a:p>
                      <a:pPr algn="ctr" latinLnBrk="1"/>
                      <a:r>
                        <a:rPr lang="en-US" altLang="ko-KR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(</a:t>
                      </a:r>
                      <a:r>
                        <a:rPr lang="ko-KR" altLang="en-US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치료</a:t>
                      </a:r>
                      <a:r>
                        <a:rPr lang="en-US" altLang="ko-KR" sz="1500" dirty="0">
                          <a:latin typeface="a이끌림B" panose="02020600000000000000" pitchFamily="18" charset="-127"/>
                          <a:ea typeface="a이끌림B" panose="02020600000000000000" pitchFamily="18" charset="-127"/>
                        </a:rPr>
                        <a:t>)</a:t>
                      </a:r>
                      <a:endParaRPr lang="ko-KR" altLang="en-US" sz="1500" dirty="0">
                        <a:latin typeface="a이끌림B" panose="02020600000000000000" pitchFamily="18" charset="-127"/>
                        <a:ea typeface="a이끌림B" panose="02020600000000000000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오른쪽 화살표 4"/>
          <p:cNvSpPr/>
          <p:nvPr/>
        </p:nvSpPr>
        <p:spPr>
          <a:xfrm>
            <a:off x="3780482" y="2232247"/>
            <a:ext cx="64807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80082" y="1080119"/>
            <a:ext cx="108012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[</a:t>
            </a:r>
            <a:r>
              <a:rPr lang="ko-KR" altLang="en-US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제정 전</a:t>
            </a:r>
            <a:r>
              <a:rPr lang="en-US" altLang="ko-KR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]</a:t>
            </a:r>
            <a:endParaRPr lang="ko-KR" altLang="en-US" sz="15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28554" y="1080119"/>
            <a:ext cx="108012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[</a:t>
            </a:r>
            <a:r>
              <a:rPr lang="ko-KR" altLang="en-US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제정 후</a:t>
            </a:r>
            <a:r>
              <a:rPr lang="en-US" altLang="ko-KR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]</a:t>
            </a:r>
            <a:endParaRPr lang="ko-KR" altLang="en-US" sz="15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8" name="왼쪽/오른쪽 화살표 7"/>
          <p:cNvSpPr/>
          <p:nvPr/>
        </p:nvSpPr>
        <p:spPr>
          <a:xfrm>
            <a:off x="196329" y="3528391"/>
            <a:ext cx="1135881" cy="1440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왼쪽/오른쪽 화살표 8"/>
          <p:cNvSpPr/>
          <p:nvPr/>
        </p:nvSpPr>
        <p:spPr>
          <a:xfrm>
            <a:off x="1404218" y="3528391"/>
            <a:ext cx="2098811" cy="1440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왼쪽/오른쪽 화살표 9"/>
          <p:cNvSpPr/>
          <p:nvPr/>
        </p:nvSpPr>
        <p:spPr>
          <a:xfrm>
            <a:off x="4572570" y="3528391"/>
            <a:ext cx="2448272" cy="1440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왼쪽/오른쪽 화살표 10"/>
          <p:cNvSpPr/>
          <p:nvPr/>
        </p:nvSpPr>
        <p:spPr>
          <a:xfrm>
            <a:off x="7092850" y="3524397"/>
            <a:ext cx="1620117" cy="14801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324098" y="3240359"/>
            <a:ext cx="90361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복 지 부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97152" y="3240359"/>
            <a:ext cx="90361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복 지 부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80282" y="3240359"/>
            <a:ext cx="90361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식 약 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51103" y="3240359"/>
            <a:ext cx="90361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식 약 처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252090" y="3888431"/>
            <a:ext cx="1063873" cy="23762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병∙의원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en-US" altLang="ko-KR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제한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없음</a:t>
            </a:r>
            <a:r>
              <a:rPr lang="en-US" altLang="ko-KR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)</a:t>
            </a:r>
            <a:endParaRPr lang="ko-KR" altLang="en-US" sz="13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434480" y="3888431"/>
            <a:ext cx="2057970" cy="1404156"/>
          </a:xfrm>
          <a:prstGeom prst="rect">
            <a:avLst/>
          </a:prstGeom>
          <a:solidFill>
            <a:srgbClr val="FFFF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의약품제조업</a:t>
            </a:r>
          </a:p>
        </p:txBody>
      </p:sp>
      <p:grpSp>
        <p:nvGrpSpPr>
          <p:cNvPr id="22" name="그룹 21"/>
          <p:cNvGrpSpPr/>
          <p:nvPr/>
        </p:nvGrpSpPr>
        <p:grpSpPr>
          <a:xfrm>
            <a:off x="1404218" y="5570755"/>
            <a:ext cx="2088232" cy="693939"/>
            <a:chOff x="1476226" y="5778708"/>
            <a:chExt cx="2129978" cy="882094"/>
          </a:xfrm>
        </p:grpSpPr>
        <p:sp>
          <p:nvSpPr>
            <p:cNvPr id="19" name="직사각형 18"/>
            <p:cNvSpPr/>
            <p:nvPr/>
          </p:nvSpPr>
          <p:spPr>
            <a:xfrm>
              <a:off x="1476226" y="5778708"/>
              <a:ext cx="1131707" cy="882094"/>
            </a:xfrm>
            <a:prstGeom prst="rect">
              <a:avLst/>
            </a:prstGeom>
            <a:solidFill>
              <a:srgbClr val="FFFFD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300" dirty="0">
                  <a:solidFill>
                    <a:schemeClr val="tx1"/>
                  </a:solidFill>
                  <a:latin typeface="a이끌림B" panose="02020600000000000000" pitchFamily="18" charset="-127"/>
                  <a:ea typeface="a이끌림B" panose="02020600000000000000" pitchFamily="18" charset="-127"/>
                </a:rPr>
                <a:t>임상시험</a:t>
              </a:r>
              <a:endParaRPr lang="en-US" altLang="ko-KR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endParaRPr>
            </a:p>
            <a:p>
              <a:pPr algn="ctr"/>
              <a:r>
                <a:rPr lang="ko-KR" altLang="en-US" sz="1300" dirty="0">
                  <a:solidFill>
                    <a:schemeClr val="tx1"/>
                  </a:solidFill>
                  <a:latin typeface="a이끌림B" panose="02020600000000000000" pitchFamily="18" charset="-127"/>
                  <a:ea typeface="a이끌림B" panose="02020600000000000000" pitchFamily="18" charset="-127"/>
                </a:rPr>
                <a:t>실시기관</a:t>
              </a:r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2607933" y="5783724"/>
              <a:ext cx="998271" cy="87707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300" dirty="0">
                  <a:solidFill>
                    <a:schemeClr val="tx1"/>
                  </a:solidFill>
                  <a:latin typeface="a이끌림B" panose="02020600000000000000" pitchFamily="18" charset="-127"/>
                  <a:ea typeface="a이끌림B" panose="02020600000000000000" pitchFamily="18" charset="-127"/>
                </a:rPr>
                <a:t>병∙의원</a:t>
              </a:r>
              <a:endParaRPr lang="en-US" altLang="ko-KR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endParaRPr>
            </a:p>
            <a:p>
              <a:pPr algn="ctr"/>
              <a:r>
                <a:rPr lang="en-US" altLang="ko-KR" sz="1300" dirty="0">
                  <a:solidFill>
                    <a:schemeClr val="tx1"/>
                  </a:solidFill>
                  <a:latin typeface="a이끌림B" panose="02020600000000000000" pitchFamily="18" charset="-127"/>
                  <a:ea typeface="a이끌림B" panose="02020600000000000000" pitchFamily="18" charset="-127"/>
                </a:rPr>
                <a:t>(</a:t>
              </a:r>
              <a:r>
                <a:rPr lang="ko-KR" altLang="en-US" sz="1300" dirty="0">
                  <a:solidFill>
                    <a:schemeClr val="tx1"/>
                  </a:solidFill>
                  <a:latin typeface="a이끌림B" panose="02020600000000000000" pitchFamily="18" charset="-127"/>
                  <a:ea typeface="a이끌림B" panose="02020600000000000000" pitchFamily="18" charset="-127"/>
                </a:rPr>
                <a:t>제한</a:t>
              </a:r>
              <a:endParaRPr lang="en-US" altLang="ko-KR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endParaRPr>
            </a:p>
            <a:p>
              <a:pPr algn="ctr"/>
              <a:r>
                <a:rPr lang="ko-KR" altLang="en-US" sz="1300" dirty="0">
                  <a:solidFill>
                    <a:schemeClr val="tx1"/>
                  </a:solidFill>
                  <a:latin typeface="a이끌림B" panose="02020600000000000000" pitchFamily="18" charset="-127"/>
                  <a:ea typeface="a이끌림B" panose="02020600000000000000" pitchFamily="18" charset="-127"/>
                </a:rPr>
                <a:t>없음</a:t>
              </a:r>
              <a:r>
                <a:rPr lang="en-US" altLang="ko-KR" sz="1300" dirty="0">
                  <a:solidFill>
                    <a:schemeClr val="tx1"/>
                  </a:solidFill>
                  <a:latin typeface="a이끌림B" panose="02020600000000000000" pitchFamily="18" charset="-127"/>
                  <a:ea typeface="a이끌림B" panose="02020600000000000000" pitchFamily="18" charset="-127"/>
                </a:rPr>
                <a:t>)</a:t>
              </a:r>
              <a:endPara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endParaRPr>
            </a:p>
          </p:txBody>
        </p:sp>
      </p:grpSp>
      <p:sp>
        <p:nvSpPr>
          <p:cNvPr id="21" name="직사각형 20"/>
          <p:cNvSpPr/>
          <p:nvPr/>
        </p:nvSpPr>
        <p:spPr>
          <a:xfrm>
            <a:off x="3564458" y="3888430"/>
            <a:ext cx="1008112" cy="693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세포</a:t>
            </a:r>
            <a:endParaRPr lang="en-US" altLang="ko-KR" sz="13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처리∙공급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3564458" y="4752527"/>
            <a:ext cx="1008112" cy="531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의약품</a:t>
            </a:r>
            <a:endParaRPr lang="en-US" altLang="ko-KR" sz="13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제조</a:t>
            </a:r>
          </a:p>
        </p:txBody>
      </p:sp>
      <p:sp>
        <p:nvSpPr>
          <p:cNvPr id="24" name="직사각형 23"/>
          <p:cNvSpPr/>
          <p:nvPr/>
        </p:nvSpPr>
        <p:spPr>
          <a:xfrm>
            <a:off x="3564458" y="5570756"/>
            <a:ext cx="1008112" cy="693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재생의료</a:t>
            </a:r>
            <a:endParaRPr lang="en-US" altLang="ko-KR" sz="13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및 의약품 적용</a:t>
            </a:r>
          </a:p>
        </p:txBody>
      </p:sp>
      <p:sp>
        <p:nvSpPr>
          <p:cNvPr id="25" name="직사각형 24"/>
          <p:cNvSpPr/>
          <p:nvPr/>
        </p:nvSpPr>
        <p:spPr>
          <a:xfrm>
            <a:off x="3564458" y="6480719"/>
            <a:ext cx="100811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지원∙안전</a:t>
            </a:r>
            <a:endParaRPr lang="en-US" altLang="ko-KR" sz="13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관리 기관</a:t>
            </a:r>
          </a:p>
        </p:txBody>
      </p:sp>
      <p:cxnSp>
        <p:nvCxnSpPr>
          <p:cNvPr id="27" name="직선 화살표 연결선 26"/>
          <p:cNvCxnSpPr/>
          <p:nvPr/>
        </p:nvCxnSpPr>
        <p:spPr>
          <a:xfrm>
            <a:off x="4068514" y="4536503"/>
            <a:ext cx="0" cy="1980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/>
          <p:nvPr/>
        </p:nvCxnSpPr>
        <p:spPr>
          <a:xfrm>
            <a:off x="4068514" y="5328591"/>
            <a:ext cx="0" cy="1800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직사각형 29"/>
          <p:cNvSpPr/>
          <p:nvPr/>
        </p:nvSpPr>
        <p:spPr>
          <a:xfrm>
            <a:off x="4644578" y="3888431"/>
            <a:ext cx="1008112" cy="6930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병∙의원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en-US" altLang="ko-KR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제한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없음</a:t>
            </a:r>
            <a:r>
              <a:rPr lang="en-US" altLang="ko-KR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)</a:t>
            </a:r>
            <a:endParaRPr lang="ko-KR" altLang="en-US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6876826" y="4752527"/>
            <a:ext cx="1944216" cy="531059"/>
          </a:xfrm>
          <a:prstGeom prst="rect">
            <a:avLst/>
          </a:prstGeom>
          <a:solidFill>
            <a:srgbClr val="FFFF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 err="1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첨단바이오의약품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제조업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4644578" y="5571619"/>
            <a:ext cx="1008112" cy="6930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병∙의원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en-US" altLang="ko-KR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제한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없음</a:t>
            </a:r>
            <a:r>
              <a:rPr lang="en-US" altLang="ko-KR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)</a:t>
            </a:r>
            <a:endParaRPr lang="ko-KR" altLang="en-US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5652690" y="5571619"/>
            <a:ext cx="1224136" cy="6930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첨단재생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의료실시기관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en-US" altLang="ko-KR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+</a:t>
            </a:r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복지부 지정</a:t>
            </a:r>
          </a:p>
        </p:txBody>
      </p:sp>
      <p:sp>
        <p:nvSpPr>
          <p:cNvPr id="35" name="직사각형 34"/>
          <p:cNvSpPr/>
          <p:nvPr/>
        </p:nvSpPr>
        <p:spPr>
          <a:xfrm>
            <a:off x="6876826" y="5571619"/>
            <a:ext cx="936104" cy="693076"/>
          </a:xfrm>
          <a:prstGeom prst="rect">
            <a:avLst/>
          </a:prstGeom>
          <a:solidFill>
            <a:srgbClr val="FFFF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임상시험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실시기관</a:t>
            </a:r>
          </a:p>
        </p:txBody>
      </p:sp>
      <p:sp>
        <p:nvSpPr>
          <p:cNvPr id="36" name="직사각형 35"/>
          <p:cNvSpPr/>
          <p:nvPr/>
        </p:nvSpPr>
        <p:spPr>
          <a:xfrm>
            <a:off x="7812930" y="5571619"/>
            <a:ext cx="1008112" cy="6930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병∙의원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en-US" altLang="ko-KR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제한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없음</a:t>
            </a:r>
            <a:r>
              <a:rPr lang="en-US" altLang="ko-KR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)</a:t>
            </a:r>
            <a:endParaRPr lang="ko-KR" altLang="en-US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5652690" y="3888432"/>
            <a:ext cx="3168352" cy="693075"/>
          </a:xfrm>
          <a:prstGeom prst="rect">
            <a:avLst/>
          </a:prstGeom>
          <a:solidFill>
            <a:srgbClr val="FFFF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580682" y="3888430"/>
            <a:ext cx="158417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세포처리시설</a:t>
            </a:r>
            <a:endParaRPr lang="en-US" altLang="ko-KR" sz="13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en-US" altLang="ko-KR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(=</a:t>
            </a:r>
            <a:r>
              <a:rPr lang="ko-KR" altLang="en-US" sz="13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첨단바이오의약품</a:t>
            </a:r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13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세포등</a:t>
            </a:r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13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관리업</a:t>
            </a:r>
            <a:r>
              <a:rPr lang="en-US" altLang="ko-KR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)</a:t>
            </a:r>
            <a:endParaRPr lang="ko-KR" altLang="en-US" sz="13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092850" y="3960439"/>
            <a:ext cx="158417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3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첨단바이오의약품</a:t>
            </a:r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13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세포등</a:t>
            </a:r>
            <a:r>
              <a:rPr lang="ko-KR" altLang="en-US" sz="1300" dirty="0"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13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관리업</a:t>
            </a:r>
            <a:endParaRPr lang="ko-KR" altLang="en-US" sz="13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5652690" y="6480719"/>
            <a:ext cx="1224136" cy="8640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첨단재생의료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지원기관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첨단재생의료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안전관리기관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6876826" y="6480719"/>
            <a:ext cx="1944216" cy="864096"/>
          </a:xfrm>
          <a:prstGeom prst="rect">
            <a:avLst/>
          </a:prstGeom>
          <a:solidFill>
            <a:srgbClr val="FFFF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00" dirty="0" err="1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첨단바이오의약품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ko-KR" altLang="en-US" sz="13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규제과학센터</a:t>
            </a:r>
            <a:endParaRPr lang="en-US" altLang="ko-KR" sz="130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/>
            <a:r>
              <a:rPr lang="en-US" altLang="ko-KR" sz="12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sz="12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장기추적조사와 정보</a:t>
            </a:r>
            <a:r>
              <a:rPr lang="en-US" altLang="ko-KR" sz="12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,</a:t>
            </a:r>
            <a:r>
              <a:rPr lang="ko-KR" altLang="en-US" sz="12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기술의 지원</a:t>
            </a:r>
            <a:r>
              <a:rPr lang="en-US" altLang="ko-KR" sz="12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)</a:t>
            </a:r>
            <a:endParaRPr lang="ko-KR" altLang="en-US" sz="1200" spc="-15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49" name="모서리가 둥근 직사각형 48"/>
          <p:cNvSpPr/>
          <p:nvPr/>
        </p:nvSpPr>
        <p:spPr>
          <a:xfrm>
            <a:off x="3514990" y="7503472"/>
            <a:ext cx="5378060" cy="1029538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심의위원회</a:t>
            </a:r>
            <a:r>
              <a:rPr lang="en-US" altLang="ko-KR" sz="150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:</a:t>
            </a:r>
          </a:p>
          <a:p>
            <a:pPr algn="ctr"/>
            <a:r>
              <a:rPr lang="en-US" altLang="ko-KR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- </a:t>
            </a:r>
            <a:r>
              <a:rPr lang="ko-KR" altLang="en-US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첨단재생의료의 실시 여부</a:t>
            </a:r>
            <a:r>
              <a:rPr lang="en-US" altLang="ko-KR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및</a:t>
            </a:r>
            <a:r>
              <a:rPr lang="en-US" altLang="ko-KR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장기추적 조사의 실시여부 결정</a:t>
            </a:r>
            <a:r>
              <a:rPr lang="en-US" altLang="ko-KR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</a:p>
          <a:p>
            <a:pPr algn="ctr"/>
            <a:r>
              <a:rPr lang="en-US" altLang="ko-KR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- </a:t>
            </a:r>
            <a:r>
              <a:rPr lang="ko-KR" altLang="en-US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신속처리 대상 지정 및 안전성 유효성 평가</a:t>
            </a:r>
            <a:r>
              <a:rPr lang="en-US" altLang="ko-KR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등의 자문</a:t>
            </a:r>
            <a:endParaRPr lang="en-US" altLang="ko-KR" sz="1500" spc="-15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marL="285750" indent="-285750" algn="ctr">
              <a:buFontTx/>
              <a:buChar char="-"/>
            </a:pPr>
            <a:r>
              <a:rPr lang="ko-KR" altLang="en-US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복지부와 </a:t>
            </a:r>
            <a:r>
              <a:rPr lang="ko-KR" altLang="en-US" sz="1500" spc="-150" dirty="0" err="1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식약처</a:t>
            </a:r>
            <a:r>
              <a:rPr lang="ko-KR" altLang="en-US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공동소속</a:t>
            </a:r>
            <a:r>
              <a:rPr lang="en-US" altLang="ko-KR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윤리전문가</a:t>
            </a:r>
            <a:r>
              <a:rPr lang="en-US" altLang="ko-KR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의료인</a:t>
            </a:r>
            <a:r>
              <a:rPr lang="en-US" altLang="ko-KR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각 분야 전문가로 구성됨</a:t>
            </a:r>
            <a:r>
              <a:rPr lang="en-US" altLang="ko-KR" sz="1500" spc="-150" dirty="0">
                <a:solidFill>
                  <a:schemeClr val="tx1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.</a:t>
            </a:r>
            <a:endParaRPr lang="ko-KR" altLang="en-US" sz="1500" spc="-150" dirty="0">
              <a:solidFill>
                <a:schemeClr val="tx1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grpSp>
        <p:nvGrpSpPr>
          <p:cNvPr id="51" name="그룹 50"/>
          <p:cNvGrpSpPr/>
          <p:nvPr/>
        </p:nvGrpSpPr>
        <p:grpSpPr>
          <a:xfrm>
            <a:off x="252090" y="6928736"/>
            <a:ext cx="1656184" cy="992143"/>
            <a:chOff x="180082" y="7036811"/>
            <a:chExt cx="1656184" cy="992143"/>
          </a:xfrm>
        </p:grpSpPr>
        <p:sp>
          <p:nvSpPr>
            <p:cNvPr id="44" name="직사각형 43"/>
            <p:cNvSpPr/>
            <p:nvPr/>
          </p:nvSpPr>
          <p:spPr>
            <a:xfrm>
              <a:off x="279970" y="7596906"/>
              <a:ext cx="504056" cy="216024"/>
            </a:xfrm>
            <a:prstGeom prst="rect">
              <a:avLst/>
            </a:prstGeom>
            <a:solidFill>
              <a:srgbClr val="FFFFD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64158" y="7508929"/>
              <a:ext cx="86588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" dirty="0" err="1"/>
                <a:t>식약처</a:t>
              </a:r>
              <a:endParaRPr lang="en-US" altLang="ko-KR" sz="1000" dirty="0"/>
            </a:p>
            <a:p>
              <a:pPr algn="ctr"/>
              <a:r>
                <a:rPr lang="ko-KR" altLang="en-US" sz="1000" dirty="0"/>
                <a:t>허가</a:t>
              </a:r>
              <a:r>
                <a:rPr lang="ko-KR" altLang="en-US" sz="1000" dirty="0">
                  <a:latin typeface="맑은 고딕"/>
                  <a:ea typeface="맑은 고딕"/>
                </a:rPr>
                <a:t>∙관리</a:t>
              </a:r>
              <a:endParaRPr lang="ko-KR" altLang="en-US" sz="1000" dirty="0"/>
            </a:p>
          </p:txBody>
        </p:sp>
        <p:sp>
          <p:nvSpPr>
            <p:cNvPr id="46" name="직사각형 45"/>
            <p:cNvSpPr/>
            <p:nvPr/>
          </p:nvSpPr>
          <p:spPr>
            <a:xfrm>
              <a:off x="279970" y="7200862"/>
              <a:ext cx="504056" cy="21602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64158" y="7108819"/>
              <a:ext cx="86588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" dirty="0"/>
                <a:t>복지부</a:t>
              </a:r>
              <a:endParaRPr lang="en-US" altLang="ko-KR" sz="1000" dirty="0"/>
            </a:p>
            <a:p>
              <a:pPr algn="ctr"/>
              <a:r>
                <a:rPr lang="ko-KR" altLang="en-US" sz="1000" dirty="0"/>
                <a:t>허가</a:t>
              </a:r>
              <a:r>
                <a:rPr lang="ko-KR" altLang="en-US" sz="1000" dirty="0">
                  <a:latin typeface="맑은 고딕"/>
                  <a:ea typeface="맑은 고딕"/>
                </a:rPr>
                <a:t>∙관리</a:t>
              </a:r>
              <a:endParaRPr lang="ko-KR" altLang="en-US" sz="1000" dirty="0"/>
            </a:p>
          </p:txBody>
        </p:sp>
        <p:sp>
          <p:nvSpPr>
            <p:cNvPr id="50" name="직사각형 49"/>
            <p:cNvSpPr/>
            <p:nvPr/>
          </p:nvSpPr>
          <p:spPr>
            <a:xfrm>
              <a:off x="180082" y="7036811"/>
              <a:ext cx="1656184" cy="992143"/>
            </a:xfrm>
            <a:prstGeom prst="rect">
              <a:avLst/>
            </a:prstGeom>
            <a:noFill/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4" name="그룹 73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75" name="직사각형 74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직사각형 75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직사각형 76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직사각형 77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직사각형 78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직사각형 79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직사각형 80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직사각형 81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직사각형 82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직사각형 83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직사각형 84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직사각형 85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49233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4098" y="2536609"/>
            <a:ext cx="8352928" cy="4988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첨단재생의료 및 </a:t>
            </a:r>
            <a:r>
              <a:rPr lang="ko-KR" altLang="en-US" sz="22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첨단바이오의약품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 심의위원회는 </a:t>
            </a:r>
            <a:endParaRPr lang="en-US" altLang="ko-KR" sz="22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복지부와 </a:t>
            </a:r>
            <a:r>
              <a:rPr lang="ko-KR" altLang="en-US" sz="22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식약처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 공동소속</a:t>
            </a: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윤리전문가</a:t>
            </a: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의료인</a:t>
            </a: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등</a:t>
            </a:r>
            <a:endParaRPr lang="en-US" altLang="ko-KR" sz="22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각 분야 전문가로 구성되고</a:t>
            </a: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endParaRPr lang="en-US" altLang="ko-KR" sz="12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첨단재생의료의 실시 여부 및 </a:t>
            </a:r>
            <a:endParaRPr lang="en-US" altLang="ko-KR" sz="22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장기추적 조사의 실시여부를 결정하고</a:t>
            </a: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,</a:t>
            </a:r>
          </a:p>
          <a:p>
            <a:pPr algn="ctr">
              <a:lnSpc>
                <a:spcPct val="150000"/>
              </a:lnSpc>
            </a:pPr>
            <a:endParaRPr lang="en-US" altLang="ko-KR" sz="12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신속처리 대상을 지정하고 안전성</a:t>
            </a: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유효성 평가 등을 자문합니다</a:t>
            </a: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.</a:t>
            </a:r>
          </a:p>
          <a:p>
            <a:pPr algn="ctr">
              <a:lnSpc>
                <a:spcPct val="150000"/>
              </a:lnSpc>
            </a:pPr>
            <a:endParaRPr lang="en-US" altLang="ko-KR" sz="12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2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하지만 심의위원회의 승인으로</a:t>
            </a:r>
            <a:r>
              <a:rPr lang="en-US" altLang="ko-KR" sz="22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ko-KR" altLang="en-US" sz="22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기존에 비해 첨단재생의료 실시가 간소화 될 우려가 있습니다</a:t>
            </a:r>
            <a:r>
              <a:rPr lang="en-US" altLang="ko-KR" sz="22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.</a:t>
            </a:r>
          </a:p>
        </p:txBody>
      </p:sp>
      <p:grpSp>
        <p:nvGrpSpPr>
          <p:cNvPr id="11" name="그룹 10"/>
          <p:cNvGrpSpPr/>
          <p:nvPr/>
        </p:nvGrpSpPr>
        <p:grpSpPr>
          <a:xfrm>
            <a:off x="36066" y="8529403"/>
            <a:ext cx="8893050" cy="471722"/>
            <a:chOff x="36066" y="8529403"/>
            <a:chExt cx="8893050" cy="471722"/>
          </a:xfrm>
        </p:grpSpPr>
        <p:grpSp>
          <p:nvGrpSpPr>
            <p:cNvPr id="12" name="그룹 11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직사각형 24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8" name="그룹 27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29" name="직사각형 28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295122" y="1349340"/>
            <a:ext cx="835292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1. IRB </a:t>
            </a:r>
            <a:r>
              <a:rPr lang="ko-KR" altLang="en-US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승인 </a:t>
            </a:r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-&gt; </a:t>
            </a:r>
            <a:r>
              <a:rPr lang="ko-KR" altLang="en-US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심의위원회 승인</a:t>
            </a:r>
            <a:endParaRPr lang="en-US" altLang="ko-KR" sz="3500" b="1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167929" y="594127"/>
            <a:ext cx="43716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제정 전 후</a:t>
            </a:r>
            <a:r>
              <a:rPr lang="en-US" altLang="ko-KR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크게 바뀌는 점</a:t>
            </a:r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5779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4098" y="1349340"/>
            <a:ext cx="835292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2. </a:t>
            </a:r>
            <a:r>
              <a:rPr lang="ko-KR" altLang="en-US" sz="3500" b="1" dirty="0" err="1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세포관리업</a:t>
            </a:r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&amp; </a:t>
            </a:r>
            <a:r>
              <a:rPr lang="ko-KR" altLang="en-US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규제과학센터 신설</a:t>
            </a:r>
            <a:endParaRPr lang="en-US" altLang="ko-KR" sz="3500" b="1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grpSp>
        <p:nvGrpSpPr>
          <p:cNvPr id="11" name="그룹 10"/>
          <p:cNvGrpSpPr/>
          <p:nvPr/>
        </p:nvGrpSpPr>
        <p:grpSpPr>
          <a:xfrm>
            <a:off x="36066" y="8529403"/>
            <a:ext cx="8893050" cy="471722"/>
            <a:chOff x="36066" y="8529403"/>
            <a:chExt cx="8893050" cy="471722"/>
          </a:xfrm>
        </p:grpSpPr>
        <p:grpSp>
          <p:nvGrpSpPr>
            <p:cNvPr id="12" name="그룹 11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직사각형 24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8" name="그룹 27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29" name="직사각형 28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324098" y="2489673"/>
            <a:ext cx="8352928" cy="5035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기존 의료기관에서 진행하던 세포채취</a:t>
            </a: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,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공급을 </a:t>
            </a:r>
            <a:endParaRPr lang="en-US" altLang="ko-KR" sz="22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인체세포 등 관리업에서 진행하여</a:t>
            </a: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ko-KR" altLang="en-US" sz="22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의료기관에 인체세포의 채취</a:t>
            </a:r>
            <a:r>
              <a:rPr lang="en-US" altLang="ko-KR" sz="22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22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공급이 쉬워져서  </a:t>
            </a:r>
            <a:endParaRPr lang="en-US" altLang="ko-KR" sz="2200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2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인체세포를 통한 임상연구들이 양산될 우려가 있습니다</a:t>
            </a:r>
            <a:r>
              <a:rPr lang="en-US" altLang="ko-KR" sz="22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.</a:t>
            </a:r>
          </a:p>
          <a:p>
            <a:pPr algn="ctr">
              <a:lnSpc>
                <a:spcPct val="150000"/>
              </a:lnSpc>
            </a:pPr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장기추적조사와 정보</a:t>
            </a: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기술의 지원을 위해 규제과학센터가 신설되지만</a:t>
            </a:r>
            <a:r>
              <a:rPr lang="en-US" altLang="ko-KR" sz="22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</a:p>
          <a:p>
            <a:pPr algn="ctr">
              <a:lnSpc>
                <a:spcPct val="150000"/>
              </a:lnSpc>
            </a:pPr>
            <a:r>
              <a:rPr lang="ko-KR" altLang="en-US" sz="22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현재 장기추적조사 가이드라인의 모니터링은</a:t>
            </a:r>
            <a:endParaRPr lang="en-US" altLang="ko-KR" sz="2200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2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중대한 이상사례 수집 수준이므로 </a:t>
            </a:r>
            <a:endParaRPr lang="en-US" altLang="ko-KR" sz="2200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2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장기추적이 제대로 되지 않을 우려가 있습니다</a:t>
            </a:r>
            <a:r>
              <a:rPr lang="en-US" altLang="ko-KR" sz="22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n-US" altLang="ko-KR" sz="16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+) </a:t>
            </a:r>
            <a:r>
              <a:rPr lang="ko-KR" altLang="en-US" sz="16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환자의 보호 등을 위한 구체적인 조치들이 명시되지 않았습니다</a:t>
            </a:r>
            <a:r>
              <a:rPr lang="en-US" altLang="ko-KR" sz="16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.</a:t>
            </a:r>
          </a:p>
        </p:txBody>
      </p:sp>
      <p:sp>
        <p:nvSpPr>
          <p:cNvPr id="44" name="직사각형 43"/>
          <p:cNvSpPr/>
          <p:nvPr/>
        </p:nvSpPr>
        <p:spPr>
          <a:xfrm>
            <a:off x="167929" y="594127"/>
            <a:ext cx="43716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제정 전 후</a:t>
            </a:r>
            <a:r>
              <a:rPr lang="en-US" altLang="ko-KR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2400" dirty="0">
                <a:latin typeface="a이끌림B" panose="02020600000000000000" pitchFamily="18" charset="-127"/>
                <a:ea typeface="a이끌림B" panose="02020600000000000000" pitchFamily="18" charset="-127"/>
              </a:rPr>
              <a:t>크게 바뀌는 점</a:t>
            </a:r>
            <a:endParaRPr lang="en-US" altLang="ko-KR" sz="24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03387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36066" y="8529403"/>
            <a:ext cx="8893050" cy="471722"/>
            <a:chOff x="36066" y="8529403"/>
            <a:chExt cx="8893050" cy="471722"/>
          </a:xfrm>
        </p:grpSpPr>
        <p:grpSp>
          <p:nvGrpSpPr>
            <p:cNvPr id="12" name="그룹 11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직사각형 24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8" name="그룹 27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29" name="직사각형 28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" name="직사각형 2"/>
          <p:cNvSpPr/>
          <p:nvPr/>
        </p:nvSpPr>
        <p:spPr>
          <a:xfrm>
            <a:off x="396106" y="2781662"/>
            <a:ext cx="8268610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35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새로운 치료제이니 새로운 법이 필요하다</a:t>
            </a:r>
            <a:endParaRPr lang="en-US" altLang="ko-KR" sz="3500" b="1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65342" y="3844652"/>
            <a:ext cx="7730147" cy="2572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2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sz="22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국제수준의 구제체계</a:t>
            </a:r>
            <a:r>
              <a:rPr lang="en-US" altLang="ko-KR" sz="22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) </a:t>
            </a:r>
            <a:r>
              <a:rPr lang="ko-KR" altLang="en-US" sz="22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첨단재생의료 및 </a:t>
            </a:r>
            <a:r>
              <a:rPr lang="ko-KR" altLang="en-US" sz="2200" spc="-1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첨단바이오의약품</a:t>
            </a:r>
            <a:r>
              <a:rPr lang="ko-KR" altLang="en-US" sz="22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 규제체계를 의료</a:t>
            </a:r>
            <a:r>
              <a:rPr lang="en-US" altLang="ko-KR" sz="22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,</a:t>
            </a:r>
            <a:r>
              <a:rPr lang="ko-KR" altLang="en-US" sz="22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의약품과는 구분된 별도의 법률로 규율</a:t>
            </a:r>
            <a:endParaRPr lang="en-US" altLang="ko-KR" sz="2200" spc="-1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2200" spc="-1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22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(</a:t>
            </a:r>
            <a:r>
              <a:rPr lang="ko-KR" altLang="en-US" sz="22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맞춤형 안전관리</a:t>
            </a:r>
            <a:r>
              <a:rPr lang="en-US" altLang="ko-KR" sz="22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) </a:t>
            </a:r>
            <a:r>
              <a:rPr lang="ko-KR" altLang="en-US" sz="22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첨단재생의료와 </a:t>
            </a:r>
            <a:r>
              <a:rPr lang="ko-KR" altLang="en-US" sz="2200" spc="-1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첨단바이오의약품의</a:t>
            </a:r>
            <a:r>
              <a:rPr lang="ko-KR" altLang="en-US" sz="22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 특성을 고려한 </a:t>
            </a:r>
            <a:endParaRPr lang="en-US" altLang="ko-KR" sz="2200" spc="-1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200" spc="-1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전주기</a:t>
            </a:r>
            <a:r>
              <a:rPr lang="ko-KR" altLang="en-US" sz="2200" spc="-100" dirty="0">
                <a:latin typeface="a이끌림B" panose="02020600000000000000" pitchFamily="18" charset="-127"/>
                <a:ea typeface="a이끌림B" panose="02020600000000000000" pitchFamily="18" charset="-127"/>
              </a:rPr>
              <a:t> 안전관리 강화</a:t>
            </a:r>
            <a:endParaRPr lang="en-US" altLang="ko-KR" sz="2200" spc="-1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236851" y="2412330"/>
            <a:ext cx="491178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o-KR" altLang="en-US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입법자가 </a:t>
            </a:r>
            <a:r>
              <a:rPr lang="ko-KR" altLang="en-US" sz="1500">
                <a:latin typeface="a이끌림B" panose="02020600000000000000" pitchFamily="18" charset="-127"/>
                <a:ea typeface="a이끌림B" panose="02020600000000000000" pitchFamily="18" charset="-127"/>
              </a:rPr>
              <a:t>밝히는 </a:t>
            </a:r>
            <a:r>
              <a:rPr lang="ko-KR" altLang="en-US" sz="15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첨단재생바이오법이</a:t>
            </a:r>
            <a:r>
              <a:rPr lang="ko-KR" altLang="en-US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 필요한 이유</a:t>
            </a:r>
            <a:r>
              <a:rPr lang="en-US" altLang="ko-KR" sz="1500" dirty="0">
                <a:latin typeface="a이끌림B" panose="02020600000000000000" pitchFamily="18" charset="-127"/>
                <a:ea typeface="a이끌림B" panose="02020600000000000000" pitchFamily="18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04623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36066" y="8529403"/>
            <a:ext cx="8893050" cy="471722"/>
            <a:chOff x="36066" y="8529403"/>
            <a:chExt cx="8893050" cy="471722"/>
          </a:xfrm>
        </p:grpSpPr>
        <p:grpSp>
          <p:nvGrpSpPr>
            <p:cNvPr id="12" name="그룹 11"/>
            <p:cNvGrpSpPr/>
            <p:nvPr/>
          </p:nvGrpSpPr>
          <p:grpSpPr>
            <a:xfrm>
              <a:off x="77596" y="8529403"/>
              <a:ext cx="1974694" cy="291639"/>
              <a:chOff x="257604" y="284475"/>
              <a:chExt cx="1974694" cy="291639"/>
            </a:xfrm>
          </p:grpSpPr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830B16B2-F9D7-41E1-BD20-BADEBEFAE17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604" y="284476"/>
                <a:ext cx="318510" cy="291638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7ADAC0-CBD5-4F49-9103-25ED1BC24BAF}"/>
                  </a:ext>
                </a:extLst>
              </p:cNvPr>
              <p:cNvSpPr txBox="1"/>
              <p:nvPr/>
            </p:nvSpPr>
            <p:spPr>
              <a:xfrm>
                <a:off x="576114" y="284475"/>
                <a:ext cx="16561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200" spc="-150" dirty="0">
                    <a:solidFill>
                      <a:srgbClr val="007434"/>
                    </a:solidFill>
                    <a:latin typeface="a이끌림B" panose="02020600000000000000" pitchFamily="18" charset="-127"/>
                    <a:ea typeface="a이끌림B" panose="02020600000000000000" pitchFamily="18" charset="-127"/>
                  </a:rPr>
                  <a:t>건강사회를 위한 약사회</a:t>
                </a: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36066" y="8816081"/>
              <a:ext cx="8893050" cy="185044"/>
              <a:chOff x="0" y="-4962"/>
              <a:chExt cx="8893050" cy="185044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75614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2560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228175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3046840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80298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4572446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532859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6071176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6827322" y="0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7596782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직사각형 24"/>
              <p:cNvSpPr/>
              <p:nvPr/>
            </p:nvSpPr>
            <p:spPr>
              <a:xfrm>
                <a:off x="8352928" y="-4962"/>
                <a:ext cx="540122" cy="18008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8" name="그룹 27"/>
          <p:cNvGrpSpPr/>
          <p:nvPr/>
        </p:nvGrpSpPr>
        <p:grpSpPr>
          <a:xfrm>
            <a:off x="72008" y="-4962"/>
            <a:ext cx="8893050" cy="185044"/>
            <a:chOff x="0" y="-4962"/>
            <a:chExt cx="8893050" cy="185044"/>
          </a:xfrm>
        </p:grpSpPr>
        <p:sp>
          <p:nvSpPr>
            <p:cNvPr id="29" name="직사각형 28"/>
            <p:cNvSpPr/>
            <p:nvPr/>
          </p:nvSpPr>
          <p:spPr>
            <a:xfrm>
              <a:off x="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75614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152560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228175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3046840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80298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4572446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532859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071176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6827322" y="0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7596782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8352928" y="-4962"/>
              <a:ext cx="540122" cy="18008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" name="직사각형 2"/>
          <p:cNvSpPr/>
          <p:nvPr/>
        </p:nvSpPr>
        <p:spPr>
          <a:xfrm>
            <a:off x="1258524" y="917292"/>
            <a:ext cx="7213834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새로운 법</a:t>
            </a:r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=</a:t>
            </a:r>
            <a:r>
              <a:rPr lang="ko-KR" altLang="en-US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의약품을 규제하기 위한 법</a:t>
            </a:r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?</a:t>
            </a:r>
          </a:p>
          <a:p>
            <a:pPr algn="r"/>
            <a:r>
              <a:rPr lang="en-US" altLang="ko-KR" sz="3500" b="1" dirty="0" err="1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vs</a:t>
            </a:r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의약품을 육성하기 위한 법</a:t>
            </a:r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?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06128" y="2412330"/>
            <a:ext cx="8388870" cy="1700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법안 中</a:t>
            </a:r>
            <a:r>
              <a:rPr lang="ko-KR" altLang="en-US" sz="20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en-US" altLang="ko-KR" sz="20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‘</a:t>
            </a:r>
            <a:r>
              <a:rPr lang="ko-KR" altLang="en-US" sz="20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의약품의 제품화 지원을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’ </a:t>
            </a: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위해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…</a:t>
            </a:r>
          </a:p>
          <a:p>
            <a:pPr lvl="1">
              <a:lnSpc>
                <a:spcPct val="150000"/>
              </a:lnSpc>
            </a:pP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정부는 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… ‘</a:t>
            </a:r>
            <a:r>
              <a:rPr lang="ko-KR" altLang="en-US" sz="20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산업을 육성하기 위한</a:t>
            </a:r>
            <a:r>
              <a:rPr lang="en-US" altLang="ko-KR" sz="20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’</a:t>
            </a:r>
            <a:r>
              <a:rPr lang="ko-KR" altLang="en-US" sz="2000" b="1" dirty="0"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정책을 마련해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… </a:t>
            </a:r>
          </a:p>
          <a:p>
            <a:pPr lvl="1">
              <a:lnSpc>
                <a:spcPct val="150000"/>
              </a:lnSpc>
            </a:pPr>
            <a:endParaRPr lang="en-US" altLang="ko-KR" sz="1000" dirty="0">
              <a:latin typeface="a이끌림B" panose="02020600000000000000" pitchFamily="18" charset="-127"/>
              <a:ea typeface="a이끌림B" panose="02020600000000000000" pitchFamily="18" charset="-127"/>
            </a:endParaRPr>
          </a:p>
          <a:p>
            <a:pPr lvl="1">
              <a:lnSpc>
                <a:spcPct val="150000"/>
              </a:lnSpc>
            </a:pP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이는 의약품을 규제하기 위한 법이 아닌 의약품을 육성하기 위한 법입니다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.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89619" y="6047570"/>
            <a:ext cx="83694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현재 제정된 </a:t>
            </a:r>
            <a:r>
              <a:rPr lang="ko-KR" altLang="en-US" sz="20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첨단재생바이오법의</a:t>
            </a: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 구조는 기존 약사법과 크게 다르지 않습니다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. </a:t>
            </a:r>
            <a:r>
              <a:rPr lang="ko-KR" altLang="en-US" sz="2000" dirty="0" err="1">
                <a:latin typeface="a이끌림B" panose="02020600000000000000" pitchFamily="18" charset="-127"/>
                <a:ea typeface="a이끌림B" panose="02020600000000000000" pitchFamily="18" charset="-127"/>
              </a:rPr>
              <a:t>세포관리업</a:t>
            </a: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 신설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, </a:t>
            </a:r>
            <a:r>
              <a:rPr lang="ko-KR" altLang="en-US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규제과학센터 신설 외 나머지 규정은 약사법에 준하여 적용할 것으로 보입니다</a:t>
            </a:r>
            <a:r>
              <a:rPr lang="en-US" altLang="ko-KR" sz="2000" dirty="0">
                <a:latin typeface="a이끌림B" panose="02020600000000000000" pitchFamily="18" charset="-127"/>
                <a:ea typeface="a이끌림B" panose="02020600000000000000" pitchFamily="18" charset="-127"/>
              </a:rPr>
              <a:t>.</a:t>
            </a:r>
          </a:p>
        </p:txBody>
      </p:sp>
      <p:sp>
        <p:nvSpPr>
          <p:cNvPr id="41" name="직사각형 40"/>
          <p:cNvSpPr/>
          <p:nvPr/>
        </p:nvSpPr>
        <p:spPr>
          <a:xfrm>
            <a:off x="2216185" y="4499462"/>
            <a:ext cx="6208751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새로운 치료제에 맞는 새로운 법</a:t>
            </a:r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?</a:t>
            </a:r>
          </a:p>
          <a:p>
            <a:pPr algn="r"/>
            <a:r>
              <a:rPr lang="en-US" altLang="ko-KR" sz="3500" b="1" dirty="0" err="1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vs</a:t>
            </a:r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 </a:t>
            </a:r>
            <a:r>
              <a:rPr lang="ko-KR" altLang="en-US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기존 약사법 </a:t>
            </a:r>
            <a:r>
              <a:rPr lang="en-US" altLang="ko-KR" sz="3500" b="1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+</a:t>
            </a:r>
            <a:r>
              <a:rPr lang="el-GR" altLang="ko-KR" sz="3500" dirty="0">
                <a:solidFill>
                  <a:srgbClr val="FF0000"/>
                </a:solidFill>
                <a:latin typeface="맑은 고딕"/>
                <a:ea typeface="맑은 고딕"/>
              </a:rPr>
              <a:t>α</a:t>
            </a:r>
            <a:r>
              <a:rPr lang="en-US" altLang="ko-KR" sz="3500" dirty="0">
                <a:solidFill>
                  <a:srgbClr val="FF0000"/>
                </a:solidFill>
                <a:latin typeface="맑은 고딕"/>
                <a:ea typeface="맑은 고딕"/>
              </a:rPr>
              <a:t>?</a:t>
            </a:r>
            <a:endParaRPr lang="en-US" altLang="ko-KR" sz="3500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236851" y="547960"/>
            <a:ext cx="429356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ko-KR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BUT </a:t>
            </a:r>
            <a:r>
              <a:rPr lang="ko-KR" altLang="en-US" sz="1500" dirty="0">
                <a:solidFill>
                  <a:srgbClr val="FF0000"/>
                </a:solidFill>
                <a:latin typeface="a이끌림B" panose="02020600000000000000" pitchFamily="18" charset="-127"/>
                <a:ea typeface="a이끌림B" panose="02020600000000000000" pitchFamily="18" charset="-127"/>
              </a:rPr>
              <a:t>우리는 이렇게 생각합니다</a:t>
            </a:r>
            <a:endParaRPr lang="en-US" altLang="ko-KR" sz="1500" dirty="0">
              <a:solidFill>
                <a:srgbClr val="FF0000"/>
              </a:solidFill>
              <a:latin typeface="a이끌림B" panose="02020600000000000000" pitchFamily="18" charset="-127"/>
              <a:ea typeface="a이끌림B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64900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1719</TotalTime>
  <Words>1472</Words>
  <Application>Microsoft Office PowerPoint</Application>
  <PresentationFormat>사용자 지정</PresentationFormat>
  <Paragraphs>302</Paragraphs>
  <Slides>19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7" baseType="lpstr">
      <vt:lpstr>a이끌림B</vt:lpstr>
      <vt:lpstr>12롯데마트드림Bold</vt:lpstr>
      <vt:lpstr>a이끌림M</vt:lpstr>
      <vt:lpstr>맑은 고딕</vt:lpstr>
      <vt:lpstr>나눔스퀘어_ac Bold</vt:lpstr>
      <vt:lpstr>a로케트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Lee donggun</cp:lastModifiedBy>
  <cp:revision>178</cp:revision>
  <cp:lastPrinted>2020-08-24T06:51:00Z</cp:lastPrinted>
  <dcterms:created xsi:type="dcterms:W3CDTF">2020-08-12T05:13:36Z</dcterms:created>
  <dcterms:modified xsi:type="dcterms:W3CDTF">2020-08-24T07:28:47Z</dcterms:modified>
</cp:coreProperties>
</file>