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92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56" r:id="rId17"/>
    <p:sldId id="257" r:id="rId18"/>
    <p:sldId id="290" r:id="rId19"/>
    <p:sldId id="266" r:id="rId20"/>
    <p:sldId id="271" r:id="rId21"/>
    <p:sldId id="258" r:id="rId22"/>
    <p:sldId id="260" r:id="rId23"/>
    <p:sldId id="269" r:id="rId24"/>
    <p:sldId id="267" r:id="rId25"/>
    <p:sldId id="272" r:id="rId26"/>
    <p:sldId id="291" r:id="rId27"/>
  </p:sldIdLst>
  <p:sldSz cx="7200900" cy="7200900"/>
  <p:notesSz cx="6858000" cy="9144000"/>
  <p:defaultTextStyle>
    <a:defPPr>
      <a:defRPr lang="ko-KR"/>
    </a:defPPr>
    <a:lvl1pPr marL="0" algn="l" defTabSz="959937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9969" algn="l" defTabSz="959937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9937" algn="l" defTabSz="959937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9906" algn="l" defTabSz="959937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9874" algn="l" defTabSz="959937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9843" algn="l" defTabSz="959937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9811" algn="l" defTabSz="959937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9780" algn="l" defTabSz="959937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9748" algn="l" defTabSz="959937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68">
          <p15:clr>
            <a:srgbClr val="A4A3A4"/>
          </p15:clr>
        </p15:guide>
        <p15:guide id="2" pos="22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434"/>
    <a:srgbClr val="FF0000"/>
    <a:srgbClr val="292929"/>
    <a:srgbClr val="D5E3FB"/>
    <a:srgbClr val="D3D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1" autoAdjust="0"/>
    <p:restoredTop sz="96344" autoAdjust="0"/>
  </p:normalViewPr>
  <p:slideViewPr>
    <p:cSldViewPr>
      <p:cViewPr>
        <p:scale>
          <a:sx n="75" d="100"/>
          <a:sy n="75" d="100"/>
        </p:scale>
        <p:origin x="-732" y="-636"/>
      </p:cViewPr>
      <p:guideLst>
        <p:guide orient="horz" pos="2268"/>
        <p:guide pos="22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B769F-75F8-457A-9473-4F3DEA0FD95E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6B31A-1100-4087-8776-F961740E0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349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9937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79969" algn="l" defTabSz="959937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59937" algn="l" defTabSz="959937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39906" algn="l" defTabSz="959937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19874" algn="l" defTabSz="959937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399843" algn="l" defTabSz="959937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79811" algn="l" defTabSz="959937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59780" algn="l" defTabSz="959937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39748" algn="l" defTabSz="959937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17826020/" TargetMode="External"/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ncbi.nlm.nih.gov/pmc/articles/PMC5625152/" TargetMode="External"/><Relationship Id="rId4" Type="http://schemas.openxmlformats.org/officeDocument/2006/relationships/hyperlink" Target="https://pubmed.ncbi.nlm.nih.gov/26620206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en-US" altLang="ko-KR" dirty="0"/>
              <a:t>https://pubmed.ncbi.nlm.nih.gov/17407628/</a:t>
            </a:r>
          </a:p>
          <a:p>
            <a:pPr marL="342900" indent="-342900">
              <a:buAutoNum type="arabicParenR"/>
            </a:pPr>
            <a:r>
              <a:rPr lang="en-US" altLang="ko-KR" dirty="0">
                <a:hlinkClick r:id="rId3"/>
              </a:rPr>
              <a:t>https://pubmed.ncbi.nlm.nih.gov/17826020/</a:t>
            </a:r>
            <a:endParaRPr lang="en-US" altLang="ko-KR" dirty="0"/>
          </a:p>
          <a:p>
            <a:pPr marL="342900" indent="-342900">
              <a:buAutoNum type="arabicParenR"/>
            </a:pPr>
            <a:r>
              <a:rPr lang="en-US" altLang="ko-KR" dirty="0">
                <a:hlinkClick r:id="rId4"/>
              </a:rPr>
              <a:t>https://pubmed.ncbi.nlm.nih.gov/26620206/</a:t>
            </a:r>
            <a:endParaRPr lang="en-US" altLang="ko-KR" dirty="0"/>
          </a:p>
          <a:p>
            <a:pPr marL="342900" indent="-342900">
              <a:buAutoNum type="arabicParenR"/>
            </a:pPr>
            <a:r>
              <a:rPr lang="en-US" altLang="ko-KR" dirty="0">
                <a:hlinkClick r:id="rId5"/>
              </a:rPr>
              <a:t>https://www.ncbi.nlm.nih.gov/pmc/articles/PMC5625152/</a:t>
            </a:r>
            <a:endParaRPr lang="en-US" altLang="ko-KR" dirty="0"/>
          </a:p>
          <a:p>
            <a:pPr marL="342900" indent="-342900">
              <a:buAutoNum type="arabicParenR"/>
            </a:pPr>
            <a:endParaRPr lang="en-US" altLang="ko-KR" dirty="0"/>
          </a:p>
          <a:p>
            <a:pPr marL="342900" indent="-342900">
              <a:buAutoNum type="arabicParenR"/>
            </a:pPr>
            <a:endParaRPr lang="en-US" altLang="ko-KR" dirty="0"/>
          </a:p>
          <a:p>
            <a:pPr marL="342900" indent="-342900">
              <a:buAutoNum type="arabicParenR"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6B31A-1100-4087-8776-F961740E0D34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998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40068" y="2236948"/>
            <a:ext cx="6120765" cy="154352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80135" y="4080510"/>
            <a:ext cx="5040630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9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9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9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9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9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9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9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9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9090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10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220653" y="288372"/>
            <a:ext cx="1620202" cy="614410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60046" y="288372"/>
            <a:ext cx="4740592" cy="614410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715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4180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68821" y="4627246"/>
            <a:ext cx="6120765" cy="1430179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68821" y="3052049"/>
            <a:ext cx="6120765" cy="157519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99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993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99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987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98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98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97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97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1146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60046" y="1680212"/>
            <a:ext cx="3180397" cy="475226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660458" y="1680212"/>
            <a:ext cx="3180397" cy="475226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1793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60045" y="1611869"/>
            <a:ext cx="3181648" cy="67175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900" b="1"/>
            </a:lvl3pPr>
            <a:lvl4pPr marL="1439906" indent="0">
              <a:buNone/>
              <a:defRPr sz="1700" b="1"/>
            </a:lvl4pPr>
            <a:lvl5pPr marL="1919874" indent="0">
              <a:buNone/>
              <a:defRPr sz="1700" b="1"/>
            </a:lvl5pPr>
            <a:lvl6pPr marL="2399843" indent="0">
              <a:buNone/>
              <a:defRPr sz="1700" b="1"/>
            </a:lvl6pPr>
            <a:lvl7pPr marL="2879811" indent="0">
              <a:buNone/>
              <a:defRPr sz="1700" b="1"/>
            </a:lvl7pPr>
            <a:lvl8pPr marL="3359780" indent="0">
              <a:buNone/>
              <a:defRPr sz="1700" b="1"/>
            </a:lvl8pPr>
            <a:lvl9pPr marL="3839748" indent="0">
              <a:buNone/>
              <a:defRPr sz="17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60045" y="2283619"/>
            <a:ext cx="3181648" cy="414885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657958" y="1611869"/>
            <a:ext cx="3182898" cy="67175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900" b="1"/>
            </a:lvl3pPr>
            <a:lvl4pPr marL="1439906" indent="0">
              <a:buNone/>
              <a:defRPr sz="1700" b="1"/>
            </a:lvl4pPr>
            <a:lvl5pPr marL="1919874" indent="0">
              <a:buNone/>
              <a:defRPr sz="1700" b="1"/>
            </a:lvl5pPr>
            <a:lvl6pPr marL="2399843" indent="0">
              <a:buNone/>
              <a:defRPr sz="1700" b="1"/>
            </a:lvl6pPr>
            <a:lvl7pPr marL="2879811" indent="0">
              <a:buNone/>
              <a:defRPr sz="1700" b="1"/>
            </a:lvl7pPr>
            <a:lvl8pPr marL="3359780" indent="0">
              <a:buNone/>
              <a:defRPr sz="1700" b="1"/>
            </a:lvl8pPr>
            <a:lvl9pPr marL="3839748" indent="0">
              <a:buNone/>
              <a:defRPr sz="17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657958" y="2283619"/>
            <a:ext cx="3182898" cy="414885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066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1643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491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60046" y="286702"/>
            <a:ext cx="2369046" cy="122015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15351" y="286704"/>
            <a:ext cx="4025503" cy="6145769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60046" y="1506857"/>
            <a:ext cx="2369046" cy="4925616"/>
          </a:xfrm>
        </p:spPr>
        <p:txBody>
          <a:bodyPr/>
          <a:lstStyle>
            <a:lvl1pPr marL="0" indent="0">
              <a:buNone/>
              <a:defRPr sz="1500"/>
            </a:lvl1pPr>
            <a:lvl2pPr marL="479969" indent="0">
              <a:buNone/>
              <a:defRPr sz="1300"/>
            </a:lvl2pPr>
            <a:lvl3pPr marL="959937" indent="0">
              <a:buNone/>
              <a:defRPr sz="1000"/>
            </a:lvl3pPr>
            <a:lvl4pPr marL="1439906" indent="0">
              <a:buNone/>
              <a:defRPr sz="900"/>
            </a:lvl4pPr>
            <a:lvl5pPr marL="1919874" indent="0">
              <a:buNone/>
              <a:defRPr sz="900"/>
            </a:lvl5pPr>
            <a:lvl6pPr marL="2399843" indent="0">
              <a:buNone/>
              <a:defRPr sz="900"/>
            </a:lvl6pPr>
            <a:lvl7pPr marL="2879811" indent="0">
              <a:buNone/>
              <a:defRPr sz="900"/>
            </a:lvl7pPr>
            <a:lvl8pPr marL="3359780" indent="0">
              <a:buNone/>
              <a:defRPr sz="900"/>
            </a:lvl8pPr>
            <a:lvl9pPr marL="3839748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2230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11427" y="5040630"/>
            <a:ext cx="4320540" cy="5950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411427" y="643414"/>
            <a:ext cx="4320540" cy="4320540"/>
          </a:xfrm>
        </p:spPr>
        <p:txBody>
          <a:bodyPr/>
          <a:lstStyle>
            <a:lvl1pPr marL="0" indent="0">
              <a:buNone/>
              <a:defRPr sz="3400"/>
            </a:lvl1pPr>
            <a:lvl2pPr marL="479969" indent="0">
              <a:buNone/>
              <a:defRPr sz="2900"/>
            </a:lvl2pPr>
            <a:lvl3pPr marL="959937" indent="0">
              <a:buNone/>
              <a:defRPr sz="2500"/>
            </a:lvl3pPr>
            <a:lvl4pPr marL="1439906" indent="0">
              <a:buNone/>
              <a:defRPr sz="2100"/>
            </a:lvl4pPr>
            <a:lvl5pPr marL="1919874" indent="0">
              <a:buNone/>
              <a:defRPr sz="2100"/>
            </a:lvl5pPr>
            <a:lvl6pPr marL="2399843" indent="0">
              <a:buNone/>
              <a:defRPr sz="2100"/>
            </a:lvl6pPr>
            <a:lvl7pPr marL="2879811" indent="0">
              <a:buNone/>
              <a:defRPr sz="2100"/>
            </a:lvl7pPr>
            <a:lvl8pPr marL="3359780" indent="0">
              <a:buNone/>
              <a:defRPr sz="2100"/>
            </a:lvl8pPr>
            <a:lvl9pPr marL="3839748" indent="0">
              <a:buNone/>
              <a:defRPr sz="21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411427" y="5635705"/>
            <a:ext cx="4320540" cy="845105"/>
          </a:xfrm>
        </p:spPr>
        <p:txBody>
          <a:bodyPr/>
          <a:lstStyle>
            <a:lvl1pPr marL="0" indent="0">
              <a:buNone/>
              <a:defRPr sz="1500"/>
            </a:lvl1pPr>
            <a:lvl2pPr marL="479969" indent="0">
              <a:buNone/>
              <a:defRPr sz="1300"/>
            </a:lvl2pPr>
            <a:lvl3pPr marL="959937" indent="0">
              <a:buNone/>
              <a:defRPr sz="1000"/>
            </a:lvl3pPr>
            <a:lvl4pPr marL="1439906" indent="0">
              <a:buNone/>
              <a:defRPr sz="900"/>
            </a:lvl4pPr>
            <a:lvl5pPr marL="1919874" indent="0">
              <a:buNone/>
              <a:defRPr sz="900"/>
            </a:lvl5pPr>
            <a:lvl6pPr marL="2399843" indent="0">
              <a:buNone/>
              <a:defRPr sz="900"/>
            </a:lvl6pPr>
            <a:lvl7pPr marL="2879811" indent="0">
              <a:buNone/>
              <a:defRPr sz="900"/>
            </a:lvl7pPr>
            <a:lvl8pPr marL="3359780" indent="0">
              <a:buNone/>
              <a:defRPr sz="900"/>
            </a:lvl8pPr>
            <a:lvl9pPr marL="3839748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89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60046" y="288370"/>
            <a:ext cx="6480810" cy="1200150"/>
          </a:xfrm>
          <a:prstGeom prst="rect">
            <a:avLst/>
          </a:prstGeom>
        </p:spPr>
        <p:txBody>
          <a:bodyPr vert="horz" lIns="95994" tIns="47997" rIns="95994" bIns="47997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60046" y="1680212"/>
            <a:ext cx="6480810" cy="4752261"/>
          </a:xfrm>
          <a:prstGeom prst="rect">
            <a:avLst/>
          </a:prstGeom>
        </p:spPr>
        <p:txBody>
          <a:bodyPr vert="horz" lIns="95994" tIns="47997" rIns="95994" bIns="47997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60045" y="6674169"/>
            <a:ext cx="1680210" cy="383381"/>
          </a:xfrm>
          <a:prstGeom prst="rect">
            <a:avLst/>
          </a:prstGeom>
        </p:spPr>
        <p:txBody>
          <a:bodyPr vert="horz" lIns="95994" tIns="47997" rIns="95994" bIns="4799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89DD-CAB2-4768-8503-C3290246D984}" type="datetimeFigureOut">
              <a:rPr lang="ko-KR" altLang="en-US" smtClean="0"/>
              <a:t>2020-08-01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460309" y="6674169"/>
            <a:ext cx="2280285" cy="383381"/>
          </a:xfrm>
          <a:prstGeom prst="rect">
            <a:avLst/>
          </a:prstGeom>
        </p:spPr>
        <p:txBody>
          <a:bodyPr vert="horz" lIns="95994" tIns="47997" rIns="95994" bIns="4799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5160646" y="6674169"/>
            <a:ext cx="1680210" cy="383381"/>
          </a:xfrm>
          <a:prstGeom prst="rect">
            <a:avLst/>
          </a:prstGeom>
        </p:spPr>
        <p:txBody>
          <a:bodyPr vert="horz" lIns="95994" tIns="47997" rIns="95994" bIns="4799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2E762-B637-4C81-A5F6-2C057800DA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965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9937" rtl="0" eaLnBrk="1" latinLnBrk="1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76" indent="-359976" algn="l" defTabSz="959937" rtl="0" eaLnBrk="1" latinLnBrk="1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9949" indent="-299980" algn="l" defTabSz="959937" rtl="0" eaLnBrk="1" latinLnBrk="1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21" indent="-239984" algn="l" defTabSz="959937" rtl="0" eaLnBrk="1" latinLnBrk="1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890" indent="-239984" algn="l" defTabSz="959937" rtl="0" eaLnBrk="1" latinLnBrk="1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59" indent="-239984" algn="l" defTabSz="959937" rtl="0" eaLnBrk="1" latinLnBrk="1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27" indent="-239984" algn="l" defTabSz="959937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9796" indent="-239984" algn="l" defTabSz="959937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64" indent="-239984" algn="l" defTabSz="959937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33" indent="-239984" algn="l" defTabSz="959937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59937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l" defTabSz="959937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l" defTabSz="959937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l" defTabSz="959937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l" defTabSz="959937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l" defTabSz="959937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l" defTabSz="959937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l" defTabSz="959937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l" defTabSz="959937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96417" y="2505809"/>
            <a:ext cx="6444393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o-KR" altLang="en-US" sz="7000" b="1" cap="all" spc="0" dirty="0" err="1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  <a:ea typeface="HY헤드라인M" pitchFamily="18" charset="-127"/>
              </a:rPr>
              <a:t>싱귤레어</a:t>
            </a:r>
            <a:endParaRPr lang="en-US" altLang="ko-KR" sz="7000" b="1" cap="all" spc="0" dirty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7000" b="1" cap="all" dirty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en-US" altLang="ko-KR" sz="7000" b="1" cap="all" dirty="0" err="1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  <a:ea typeface="HY헤드라인M" pitchFamily="18" charset="-127"/>
              </a:rPr>
              <a:t>montelukast</a:t>
            </a:r>
            <a:r>
              <a:rPr lang="en-US" altLang="ko-KR" sz="7000" b="1" cap="all" dirty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7000" b="1" cap="all" spc="0" dirty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8051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066" y="5544666"/>
            <a:ext cx="68407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Nicholas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도 끔찍한 일을 겪었습니다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917" y="1296194"/>
            <a:ext cx="3115073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82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1008162"/>
            <a:ext cx="72009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Nicholas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는 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부작용을 인식하고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Singulair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 복용을 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중단하였습니다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하지만 복용 중단 후에도 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우울증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불안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공황발작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편집증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불면증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악몽 그리고 환각과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환청으로부터 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빠져나올 수 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없었습니다</a:t>
            </a:r>
            <a:endParaRPr lang="en-US" altLang="ko-KR" sz="2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8758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72008" y="632435"/>
            <a:ext cx="734486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싱귤레어의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‘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금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단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증후군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은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몇 주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몇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달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몇 년까지 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지속될 수 있지만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</a:p>
          <a:p>
            <a:pPr algn="ctr">
              <a:lnSpc>
                <a:spcPct val="150000"/>
              </a:lnSpc>
            </a:pP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의사들은 </a:t>
            </a: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싱귤레어의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약물 </a:t>
            </a: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라벨링을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보고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싱귤레어가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금단 증후군과 같은 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중추신경계효과를 유발할 수 있다고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믿지 않았습니다 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9115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" y="1440210"/>
            <a:ext cx="72009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Nicholas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 엄마 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Laura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는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Change.org 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청원을 만들어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err="1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싱귤레어의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뇌에 대한 직접적인 행동의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증거 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기반 과학을 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직접 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전달하기 위해 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긴급 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조치를 취하도록 장려하였습니다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700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71958" y="1152178"/>
            <a:ext cx="7344866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Laura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는 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FDA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 약물 안전 및 위험 관리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자문 위원회의 일원으로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소아 자문위원회에도 참석했습니다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그리고 </a:t>
            </a: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싱귤레어의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레이블에 대해 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더 강력한 표현과 명확한 정보를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요구했습니다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3422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87478" y="2016274"/>
            <a:ext cx="73448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정신신경계 부작용의 위험을 </a:t>
            </a:r>
            <a:endParaRPr lang="en-US" altLang="ko-KR" sz="4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4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명시적으로 </a:t>
            </a:r>
            <a:r>
              <a:rPr lang="ko-KR" altLang="en-US" sz="4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설명하는 </a:t>
            </a:r>
            <a:r>
              <a:rPr lang="ko-KR" altLang="en-US" sz="4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라벨</a:t>
            </a:r>
            <a:r>
              <a:rPr lang="en-US" altLang="ko-KR" sz="4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  <a:endParaRPr lang="en-US" altLang="ko-KR" sz="4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4000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블랙박스 경고가 필요합니다</a:t>
            </a:r>
            <a:endParaRPr lang="en-US" altLang="ko-KR" sz="40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19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부제목 9"/>
          <p:cNvSpPr>
            <a:spLocks noGrp="1"/>
          </p:cNvSpPr>
          <p:nvPr>
            <p:ph type="subTitle" idx="1"/>
          </p:nvPr>
        </p:nvSpPr>
        <p:spPr>
          <a:xfrm>
            <a:off x="1008162" y="3935356"/>
            <a:ext cx="6279935" cy="817222"/>
          </a:xfrm>
        </p:spPr>
        <p:txBody>
          <a:bodyPr>
            <a:normAutofit/>
          </a:bodyPr>
          <a:lstStyle/>
          <a:p>
            <a:r>
              <a:rPr lang="en-US" altLang="ko-KR" sz="3000" i="1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“</a:t>
            </a:r>
            <a:r>
              <a:rPr lang="ko-KR" altLang="en-US" sz="3000" i="1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정신신경계 부작용에 대한 </a:t>
            </a:r>
            <a:r>
              <a:rPr lang="ko-KR" altLang="en-US" sz="3000" b="1" i="1" u="sng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경고</a:t>
            </a:r>
            <a:r>
              <a:rPr lang="en-US" altLang="ko-KR" sz="3000" b="1" i="1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”</a:t>
            </a:r>
            <a:endParaRPr lang="ko-KR" altLang="en-US" sz="3000" b="1" i="1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96417" y="1616579"/>
            <a:ext cx="6444393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o-KR" altLang="en-US" sz="7000" b="1" cap="all" spc="0" dirty="0" err="1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  <a:ea typeface="HY헤드라인M" pitchFamily="18" charset="-127"/>
              </a:rPr>
              <a:t>싱귤레어</a:t>
            </a:r>
            <a:endParaRPr lang="en-US" altLang="ko-KR" sz="7000" b="1" cap="all" spc="0" dirty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7000" b="1" cap="all" dirty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en-US" altLang="ko-KR" sz="7000" b="1" cap="all" dirty="0" err="1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  <a:ea typeface="HY헤드라인M" pitchFamily="18" charset="-127"/>
              </a:rPr>
              <a:t>montelukast</a:t>
            </a:r>
            <a:r>
              <a:rPr lang="en-US" altLang="ko-KR" sz="7000" b="1" cap="all" dirty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7000" b="1" cap="all" spc="0" dirty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931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평행 사변형 16"/>
          <p:cNvSpPr/>
          <p:nvPr/>
        </p:nvSpPr>
        <p:spPr>
          <a:xfrm flipH="1" flipV="1">
            <a:off x="3996850" y="2232298"/>
            <a:ext cx="3204000" cy="1008000"/>
          </a:xfrm>
          <a:custGeom>
            <a:avLst/>
            <a:gdLst>
              <a:gd name="connsiteX0" fmla="*/ 0 w 3170415"/>
              <a:gd name="connsiteY0" fmla="*/ 540060 h 540060"/>
              <a:gd name="connsiteX1" fmla="*/ 135015 w 3170415"/>
              <a:gd name="connsiteY1" fmla="*/ 0 h 540060"/>
              <a:gd name="connsiteX2" fmla="*/ 3170415 w 3170415"/>
              <a:gd name="connsiteY2" fmla="*/ 0 h 540060"/>
              <a:gd name="connsiteX3" fmla="*/ 3035400 w 3170415"/>
              <a:gd name="connsiteY3" fmla="*/ 540060 h 540060"/>
              <a:gd name="connsiteX4" fmla="*/ 0 w 3170415"/>
              <a:gd name="connsiteY4" fmla="*/ 540060 h 540060"/>
              <a:gd name="connsiteX0" fmla="*/ 9841 w 3035400"/>
              <a:gd name="connsiteY0" fmla="*/ 540060 h 540060"/>
              <a:gd name="connsiteX1" fmla="*/ 0 w 3035400"/>
              <a:gd name="connsiteY1" fmla="*/ 0 h 540060"/>
              <a:gd name="connsiteX2" fmla="*/ 3035400 w 3035400"/>
              <a:gd name="connsiteY2" fmla="*/ 0 h 540060"/>
              <a:gd name="connsiteX3" fmla="*/ 2900385 w 3035400"/>
              <a:gd name="connsiteY3" fmla="*/ 540060 h 540060"/>
              <a:gd name="connsiteX4" fmla="*/ 9841 w 3035400"/>
              <a:gd name="connsiteY4" fmla="*/ 540060 h 540060"/>
              <a:gd name="connsiteX0" fmla="*/ 18894 w 3035400"/>
              <a:gd name="connsiteY0" fmla="*/ 531007 h 540060"/>
              <a:gd name="connsiteX1" fmla="*/ 0 w 3035400"/>
              <a:gd name="connsiteY1" fmla="*/ 0 h 540060"/>
              <a:gd name="connsiteX2" fmla="*/ 3035400 w 3035400"/>
              <a:gd name="connsiteY2" fmla="*/ 0 h 540060"/>
              <a:gd name="connsiteX3" fmla="*/ 2900385 w 3035400"/>
              <a:gd name="connsiteY3" fmla="*/ 540060 h 540060"/>
              <a:gd name="connsiteX4" fmla="*/ 18894 w 3035400"/>
              <a:gd name="connsiteY4" fmla="*/ 531007 h 540060"/>
              <a:gd name="connsiteX0" fmla="*/ 787 w 3035400"/>
              <a:gd name="connsiteY0" fmla="*/ 521953 h 540060"/>
              <a:gd name="connsiteX1" fmla="*/ 0 w 3035400"/>
              <a:gd name="connsiteY1" fmla="*/ 0 h 540060"/>
              <a:gd name="connsiteX2" fmla="*/ 3035400 w 3035400"/>
              <a:gd name="connsiteY2" fmla="*/ 0 h 540060"/>
              <a:gd name="connsiteX3" fmla="*/ 2900385 w 3035400"/>
              <a:gd name="connsiteY3" fmla="*/ 540060 h 540060"/>
              <a:gd name="connsiteX4" fmla="*/ 787 w 3035400"/>
              <a:gd name="connsiteY4" fmla="*/ 521953 h 540060"/>
              <a:gd name="connsiteX0" fmla="*/ 787 w 3035400"/>
              <a:gd name="connsiteY0" fmla="*/ 549113 h 549113"/>
              <a:gd name="connsiteX1" fmla="*/ 0 w 3035400"/>
              <a:gd name="connsiteY1" fmla="*/ 0 h 549113"/>
              <a:gd name="connsiteX2" fmla="*/ 3035400 w 3035400"/>
              <a:gd name="connsiteY2" fmla="*/ 0 h 549113"/>
              <a:gd name="connsiteX3" fmla="*/ 2900385 w 3035400"/>
              <a:gd name="connsiteY3" fmla="*/ 540060 h 549113"/>
              <a:gd name="connsiteX4" fmla="*/ 787 w 3035400"/>
              <a:gd name="connsiteY4" fmla="*/ 549113 h 54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35400" h="549113">
                <a:moveTo>
                  <a:pt x="787" y="549113"/>
                </a:moveTo>
                <a:cubicBezTo>
                  <a:pt x="525" y="375129"/>
                  <a:pt x="262" y="173984"/>
                  <a:pt x="0" y="0"/>
                </a:cubicBezTo>
                <a:lnTo>
                  <a:pt x="3035400" y="0"/>
                </a:lnTo>
                <a:lnTo>
                  <a:pt x="2900385" y="540060"/>
                </a:lnTo>
                <a:lnTo>
                  <a:pt x="787" y="549113"/>
                </a:lnTo>
                <a:close/>
              </a:path>
            </a:pathLst>
          </a:custGeom>
          <a:solidFill>
            <a:srgbClr val="0074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600" i="1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3" name="평행 사변형 22"/>
          <p:cNvSpPr/>
          <p:nvPr/>
        </p:nvSpPr>
        <p:spPr>
          <a:xfrm>
            <a:off x="-24150" y="900"/>
            <a:ext cx="4140000" cy="7200000"/>
          </a:xfrm>
          <a:custGeom>
            <a:avLst/>
            <a:gdLst>
              <a:gd name="connsiteX0" fmla="*/ 0 w 4320000"/>
              <a:gd name="connsiteY0" fmla="*/ 7200000 h 7200000"/>
              <a:gd name="connsiteX1" fmla="*/ 1080000 w 4320000"/>
              <a:gd name="connsiteY1" fmla="*/ 0 h 7200000"/>
              <a:gd name="connsiteX2" fmla="*/ 4320000 w 4320000"/>
              <a:gd name="connsiteY2" fmla="*/ 0 h 7200000"/>
              <a:gd name="connsiteX3" fmla="*/ 3240000 w 4320000"/>
              <a:gd name="connsiteY3" fmla="*/ 7200000 h 7200000"/>
              <a:gd name="connsiteX4" fmla="*/ 0 w 4320000"/>
              <a:gd name="connsiteY4" fmla="*/ 7200000 h 7200000"/>
              <a:gd name="connsiteX0" fmla="*/ 0 w 3333173"/>
              <a:gd name="connsiteY0" fmla="*/ 7209054 h 7209054"/>
              <a:gd name="connsiteX1" fmla="*/ 93173 w 3333173"/>
              <a:gd name="connsiteY1" fmla="*/ 0 h 7209054"/>
              <a:gd name="connsiteX2" fmla="*/ 3333173 w 3333173"/>
              <a:gd name="connsiteY2" fmla="*/ 0 h 7209054"/>
              <a:gd name="connsiteX3" fmla="*/ 2253173 w 3333173"/>
              <a:gd name="connsiteY3" fmla="*/ 7200000 h 7209054"/>
              <a:gd name="connsiteX4" fmla="*/ 0 w 3333173"/>
              <a:gd name="connsiteY4" fmla="*/ 7209054 h 7209054"/>
              <a:gd name="connsiteX0" fmla="*/ 0 w 3278852"/>
              <a:gd name="connsiteY0" fmla="*/ 7209054 h 7209054"/>
              <a:gd name="connsiteX1" fmla="*/ 38852 w 3278852"/>
              <a:gd name="connsiteY1" fmla="*/ 0 h 7209054"/>
              <a:gd name="connsiteX2" fmla="*/ 3278852 w 3278852"/>
              <a:gd name="connsiteY2" fmla="*/ 0 h 7209054"/>
              <a:gd name="connsiteX3" fmla="*/ 2198852 w 3278852"/>
              <a:gd name="connsiteY3" fmla="*/ 7200000 h 7209054"/>
              <a:gd name="connsiteX4" fmla="*/ 0 w 3278852"/>
              <a:gd name="connsiteY4" fmla="*/ 7209054 h 7209054"/>
              <a:gd name="connsiteX0" fmla="*/ 6416 w 3240000"/>
              <a:gd name="connsiteY0" fmla="*/ 7209054 h 7209054"/>
              <a:gd name="connsiteX1" fmla="*/ 0 w 3240000"/>
              <a:gd name="connsiteY1" fmla="*/ 0 h 7209054"/>
              <a:gd name="connsiteX2" fmla="*/ 3240000 w 3240000"/>
              <a:gd name="connsiteY2" fmla="*/ 0 h 7209054"/>
              <a:gd name="connsiteX3" fmla="*/ 2160000 w 3240000"/>
              <a:gd name="connsiteY3" fmla="*/ 7200000 h 7209054"/>
              <a:gd name="connsiteX4" fmla="*/ 6416 w 3240000"/>
              <a:gd name="connsiteY4" fmla="*/ 7209054 h 7209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0000" h="7209054">
                <a:moveTo>
                  <a:pt x="6416" y="7209054"/>
                </a:moveTo>
                <a:cubicBezTo>
                  <a:pt x="4277" y="4806036"/>
                  <a:pt x="2139" y="2403018"/>
                  <a:pt x="0" y="0"/>
                </a:cubicBezTo>
                <a:lnTo>
                  <a:pt x="3240000" y="0"/>
                </a:lnTo>
                <a:lnTo>
                  <a:pt x="2160000" y="7200000"/>
                </a:lnTo>
                <a:lnTo>
                  <a:pt x="6416" y="72090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Picture 2" descr="메디칼타임즈 : 싱귤레어 흡연 천식 환자=ICS 치료 공식 깨뜨릴까">
            <a:extLst>
              <a:ext uri="{FF2B5EF4-FFF2-40B4-BE49-F238E27FC236}">
                <a16:creationId xmlns="" xmlns:a16="http://schemas.microsoft.com/office/drawing/2014/main" id="{C9784B2C-4782-4AFE-A256-395A2802F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84" b="90407" l="5200" r="92400">
                        <a14:foregroundMark x1="13800" y1="25581" x2="7600" y2="36919"/>
                        <a14:foregroundMark x1="7600" y1="36919" x2="9400" y2="87209"/>
                        <a14:foregroundMark x1="9400" y1="87209" x2="9400" y2="87500"/>
                        <a14:foregroundMark x1="84200" y1="34593" x2="87000" y2="56395"/>
                        <a14:foregroundMark x1="71400" y1="35465" x2="86000" y2="59884"/>
                        <a14:foregroundMark x1="51000" y1="61628" x2="89600" y2="71802"/>
                        <a14:foregroundMark x1="91200" y1="14826" x2="92400" y2="60756"/>
                        <a14:foregroundMark x1="64200" y1="13663" x2="75200" y2="12500"/>
                        <a14:foregroundMark x1="75200" y1="12500" x2="76800" y2="11337"/>
                        <a14:foregroundMark x1="57200" y1="15407" x2="64600" y2="14826"/>
                        <a14:foregroundMark x1="70000" y1="12209" x2="72400" y2="11047"/>
                        <a14:foregroundMark x1="8000" y1="25581" x2="5800" y2="27326"/>
                        <a14:foregroundMark x1="5600" y1="30814" x2="5400" y2="41860"/>
                        <a14:foregroundMark x1="6400" y1="47093" x2="6400" y2="53779"/>
                        <a14:foregroundMark x1="5200" y1="44186" x2="6000" y2="58721"/>
                        <a14:foregroundMark x1="6000" y1="58721" x2="6600" y2="59302"/>
                        <a14:foregroundMark x1="16200" y1="90407" x2="11000" y2="89826"/>
                        <a14:foregroundMark x1="7400" y1="84593" x2="5400" y2="81686"/>
                        <a14:foregroundMark x1="7000" y1="79070" x2="6200" y2="68895"/>
                        <a14:foregroundMark x1="5800" y1="66860" x2="5800" y2="6017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70" y="687497"/>
            <a:ext cx="1931361" cy="1328777"/>
          </a:xfrm>
          <a:prstGeom prst="ellipse">
            <a:avLst/>
          </a:prstGeom>
          <a:ln w="12700" cap="rnd" cmpd="sng">
            <a:solidFill>
              <a:srgbClr val="007434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그룹 5"/>
          <p:cNvGrpSpPr/>
          <p:nvPr/>
        </p:nvGrpSpPr>
        <p:grpSpPr>
          <a:xfrm>
            <a:off x="113588" y="140459"/>
            <a:ext cx="1974694" cy="291639"/>
            <a:chOff x="257604" y="284475"/>
            <a:chExt cx="1974694" cy="291639"/>
          </a:xfrm>
        </p:grpSpPr>
        <p:pic>
          <p:nvPicPr>
            <p:cNvPr id="7" name="그림 6">
              <a:extLst>
                <a:ext uri="{FF2B5EF4-FFF2-40B4-BE49-F238E27FC236}">
                  <a16:creationId xmlns="" xmlns:a16="http://schemas.microsoft.com/office/drawing/2014/main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604" y="284476"/>
              <a:ext cx="318510" cy="291638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="" xmlns:a16="http://schemas.microsoft.com/office/drawing/2014/main" id="{757ADAC0-CBD5-4F49-9103-25ED1BC24BAF}"/>
                </a:ext>
              </a:extLst>
            </p:cNvPr>
            <p:cNvSpPr txBox="1"/>
            <p:nvPr/>
          </p:nvSpPr>
          <p:spPr>
            <a:xfrm>
              <a:off x="576114" y="284475"/>
              <a:ext cx="1656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spc="-150" dirty="0">
                  <a:solidFill>
                    <a:srgbClr val="007434"/>
                  </a:solidFill>
                  <a:latin typeface="HY헤드라인M" pitchFamily="18" charset="-127"/>
                  <a:ea typeface="HY헤드라인M" pitchFamily="18" charset="-127"/>
                </a:rPr>
                <a:t>건강사회를 위한 약사회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-108993" y="3524374"/>
            <a:ext cx="34214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800" dirty="0">
                <a:latin typeface="HY헤드라인M" pitchFamily="18" charset="-127"/>
                <a:ea typeface="HY헤드라인M" pitchFamily="18" charset="-127"/>
              </a:rPr>
              <a:t>천식 예방 및 치료</a:t>
            </a:r>
            <a:r>
              <a:rPr lang="en-US" altLang="ko-KR" sz="1800" dirty="0">
                <a:latin typeface="HY헤드라인M" pitchFamily="18" charset="-127"/>
                <a:ea typeface="HY헤드라인M" pitchFamily="18" charset="-127"/>
              </a:rPr>
              <a:t>, </a:t>
            </a:r>
          </a:p>
          <a:p>
            <a:pPr algn="ctr"/>
            <a:r>
              <a:rPr lang="ko-KR" altLang="en-US" sz="1800" dirty="0">
                <a:latin typeface="HY헤드라인M" pitchFamily="18" charset="-127"/>
                <a:ea typeface="HY헤드라인M" pitchFamily="18" charset="-127"/>
              </a:rPr>
              <a:t>알레르기 비염 증상 완화</a:t>
            </a:r>
            <a:endParaRPr lang="en-US" altLang="ko-KR" sz="1800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endParaRPr lang="en-US" altLang="ko-KR" sz="1800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1800" dirty="0">
                <a:latin typeface="HY헤드라인M" pitchFamily="18" charset="-127"/>
                <a:ea typeface="HY헤드라인M" pitchFamily="18" charset="-127"/>
              </a:rPr>
              <a:t>기도 부종과 </a:t>
            </a:r>
            <a:r>
              <a:rPr lang="ko-KR" altLang="en-US" sz="1800" dirty="0" err="1">
                <a:latin typeface="HY헤드라인M" pitchFamily="18" charset="-127"/>
                <a:ea typeface="HY헤드라인M" pitchFamily="18" charset="-127"/>
              </a:rPr>
              <a:t>평활근</a:t>
            </a:r>
            <a:r>
              <a:rPr lang="ko-KR" altLang="en-US" sz="1800" dirty="0">
                <a:latin typeface="HY헤드라인M" pitchFamily="18" charset="-127"/>
                <a:ea typeface="HY헤드라인M" pitchFamily="18" charset="-127"/>
              </a:rPr>
              <a:t> 수축 억제</a:t>
            </a:r>
            <a:endParaRPr lang="en-US" altLang="ko-KR" sz="1800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endParaRPr lang="en-US" altLang="ko-KR" sz="1800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1800" dirty="0" err="1">
                <a:latin typeface="HY헤드라인M" pitchFamily="18" charset="-127"/>
                <a:ea typeface="HY헤드라인M" pitchFamily="18" charset="-127"/>
              </a:rPr>
              <a:t>항류코트리엔제</a:t>
            </a:r>
            <a:endParaRPr lang="en-US" altLang="ko-KR" sz="1800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1800" dirty="0">
                <a:latin typeface="HY헤드라인M" pitchFamily="18" charset="-127"/>
                <a:ea typeface="HY헤드라인M" pitchFamily="18" charset="-127"/>
              </a:rPr>
              <a:t>(Leukotriene Receptor Antagonist)</a:t>
            </a:r>
          </a:p>
        </p:txBody>
      </p:sp>
      <p:grpSp>
        <p:nvGrpSpPr>
          <p:cNvPr id="21" name="그룹 20"/>
          <p:cNvGrpSpPr/>
          <p:nvPr/>
        </p:nvGrpSpPr>
        <p:grpSpPr>
          <a:xfrm>
            <a:off x="4320530" y="504106"/>
            <a:ext cx="2689958" cy="1556016"/>
            <a:chOff x="4366876" y="305209"/>
            <a:chExt cx="2689958" cy="1556016"/>
          </a:xfrm>
        </p:grpSpPr>
        <p:pic>
          <p:nvPicPr>
            <p:cNvPr id="13" name="Picture 2">
              <a:extLst>
                <a:ext uri="{FF2B5EF4-FFF2-40B4-BE49-F238E27FC236}">
                  <a16:creationId xmlns="" xmlns:a16="http://schemas.microsoft.com/office/drawing/2014/main" id="{77D3BF83-61F3-4E81-97CF-E405F08DF4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15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1854" y="305209"/>
              <a:ext cx="2684980" cy="1207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4366876" y="1584226"/>
              <a:ext cx="24482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200" dirty="0" err="1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싱귤레어</a:t>
              </a:r>
              <a:r>
                <a:rPr lang="en-US" altLang="ko-KR" sz="1200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(</a:t>
              </a:r>
              <a:r>
                <a:rPr lang="en-US" altLang="ko-KR" sz="1200" dirty="0" err="1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montelukast</a:t>
              </a:r>
              <a:r>
                <a:rPr lang="en-US" altLang="ko-KR" sz="1200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)</a:t>
              </a:r>
              <a:endParaRPr lang="ko-KR" altLang="en-US" sz="12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7" name="평행 사변형 16"/>
          <p:cNvSpPr/>
          <p:nvPr/>
        </p:nvSpPr>
        <p:spPr>
          <a:xfrm>
            <a:off x="-35614" y="2248724"/>
            <a:ext cx="3204016" cy="1006325"/>
          </a:xfrm>
          <a:custGeom>
            <a:avLst/>
            <a:gdLst>
              <a:gd name="connsiteX0" fmla="*/ 0 w 3170415"/>
              <a:gd name="connsiteY0" fmla="*/ 540060 h 540060"/>
              <a:gd name="connsiteX1" fmla="*/ 135015 w 3170415"/>
              <a:gd name="connsiteY1" fmla="*/ 0 h 540060"/>
              <a:gd name="connsiteX2" fmla="*/ 3170415 w 3170415"/>
              <a:gd name="connsiteY2" fmla="*/ 0 h 540060"/>
              <a:gd name="connsiteX3" fmla="*/ 3035400 w 3170415"/>
              <a:gd name="connsiteY3" fmla="*/ 540060 h 540060"/>
              <a:gd name="connsiteX4" fmla="*/ 0 w 3170415"/>
              <a:gd name="connsiteY4" fmla="*/ 540060 h 540060"/>
              <a:gd name="connsiteX0" fmla="*/ 9841 w 3035400"/>
              <a:gd name="connsiteY0" fmla="*/ 540060 h 540060"/>
              <a:gd name="connsiteX1" fmla="*/ 0 w 3035400"/>
              <a:gd name="connsiteY1" fmla="*/ 0 h 540060"/>
              <a:gd name="connsiteX2" fmla="*/ 3035400 w 3035400"/>
              <a:gd name="connsiteY2" fmla="*/ 0 h 540060"/>
              <a:gd name="connsiteX3" fmla="*/ 2900385 w 3035400"/>
              <a:gd name="connsiteY3" fmla="*/ 540060 h 540060"/>
              <a:gd name="connsiteX4" fmla="*/ 9841 w 3035400"/>
              <a:gd name="connsiteY4" fmla="*/ 540060 h 540060"/>
              <a:gd name="connsiteX0" fmla="*/ 18894 w 3035400"/>
              <a:gd name="connsiteY0" fmla="*/ 531007 h 540060"/>
              <a:gd name="connsiteX1" fmla="*/ 0 w 3035400"/>
              <a:gd name="connsiteY1" fmla="*/ 0 h 540060"/>
              <a:gd name="connsiteX2" fmla="*/ 3035400 w 3035400"/>
              <a:gd name="connsiteY2" fmla="*/ 0 h 540060"/>
              <a:gd name="connsiteX3" fmla="*/ 2900385 w 3035400"/>
              <a:gd name="connsiteY3" fmla="*/ 540060 h 540060"/>
              <a:gd name="connsiteX4" fmla="*/ 18894 w 3035400"/>
              <a:gd name="connsiteY4" fmla="*/ 531007 h 540060"/>
              <a:gd name="connsiteX0" fmla="*/ 787 w 3035400"/>
              <a:gd name="connsiteY0" fmla="*/ 521953 h 540060"/>
              <a:gd name="connsiteX1" fmla="*/ 0 w 3035400"/>
              <a:gd name="connsiteY1" fmla="*/ 0 h 540060"/>
              <a:gd name="connsiteX2" fmla="*/ 3035400 w 3035400"/>
              <a:gd name="connsiteY2" fmla="*/ 0 h 540060"/>
              <a:gd name="connsiteX3" fmla="*/ 2900385 w 3035400"/>
              <a:gd name="connsiteY3" fmla="*/ 540060 h 540060"/>
              <a:gd name="connsiteX4" fmla="*/ 787 w 3035400"/>
              <a:gd name="connsiteY4" fmla="*/ 521953 h 540060"/>
              <a:gd name="connsiteX0" fmla="*/ 787 w 3035400"/>
              <a:gd name="connsiteY0" fmla="*/ 549113 h 549113"/>
              <a:gd name="connsiteX1" fmla="*/ 0 w 3035400"/>
              <a:gd name="connsiteY1" fmla="*/ 0 h 549113"/>
              <a:gd name="connsiteX2" fmla="*/ 3035400 w 3035400"/>
              <a:gd name="connsiteY2" fmla="*/ 0 h 549113"/>
              <a:gd name="connsiteX3" fmla="*/ 2900385 w 3035400"/>
              <a:gd name="connsiteY3" fmla="*/ 540060 h 549113"/>
              <a:gd name="connsiteX4" fmla="*/ 787 w 3035400"/>
              <a:gd name="connsiteY4" fmla="*/ 549113 h 54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35400" h="549113">
                <a:moveTo>
                  <a:pt x="787" y="549113"/>
                </a:moveTo>
                <a:cubicBezTo>
                  <a:pt x="525" y="375129"/>
                  <a:pt x="262" y="173984"/>
                  <a:pt x="0" y="0"/>
                </a:cubicBezTo>
                <a:lnTo>
                  <a:pt x="3035400" y="0"/>
                </a:lnTo>
                <a:lnTo>
                  <a:pt x="2900385" y="540060"/>
                </a:lnTo>
                <a:lnTo>
                  <a:pt x="787" y="549113"/>
                </a:lnTo>
                <a:close/>
              </a:path>
            </a:pathLst>
          </a:custGeom>
          <a:solidFill>
            <a:srgbClr val="0074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000" i="1" dirty="0" err="1">
                <a:latin typeface="HY헤드라인M" pitchFamily="18" charset="-127"/>
                <a:ea typeface="HY헤드라인M" pitchFamily="18" charset="-127"/>
              </a:rPr>
              <a:t>싱귤레어</a:t>
            </a:r>
            <a:r>
              <a:rPr lang="ko-KR" altLang="en-US" sz="3000" i="1" dirty="0">
                <a:latin typeface="HY헤드라인M" pitchFamily="18" charset="-127"/>
                <a:ea typeface="HY헤드라인M" pitchFamily="18" charset="-127"/>
              </a:rPr>
              <a:t> 란</a:t>
            </a:r>
            <a:r>
              <a:rPr lang="en-US" altLang="ko-KR" sz="3000" i="1" dirty="0">
                <a:latin typeface="HY헤드라인M" pitchFamily="18" charset="-127"/>
                <a:ea typeface="HY헤드라인M" pitchFamily="18" charset="-127"/>
              </a:rPr>
              <a:t>?</a:t>
            </a:r>
          </a:p>
          <a:p>
            <a:pPr algn="ctr"/>
            <a:endParaRPr lang="en-US" altLang="ko-KR" sz="1600" i="1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72858" y="2429738"/>
            <a:ext cx="9902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i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BUT</a:t>
            </a:r>
            <a:endParaRPr lang="ko-KR" altLang="en-US" sz="3000" i="1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45869" y="3985458"/>
            <a:ext cx="342141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5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정신신경계 부작용</a:t>
            </a:r>
            <a:endParaRPr lang="en-US" altLang="ko-KR" sz="25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endParaRPr lang="en-US" altLang="ko-KR" sz="25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성인보다 </a:t>
            </a:r>
            <a:r>
              <a:rPr lang="ko-KR" altLang="en-US" sz="250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어린이에게</a:t>
            </a:r>
            <a:endParaRPr lang="en-US" altLang="ko-KR" sz="25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더 위험</a:t>
            </a:r>
            <a:endParaRPr lang="en-US" altLang="ko-KR" sz="25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3A6910B5-C45C-4322-9C06-C67EDBC286A0}"/>
              </a:ext>
            </a:extLst>
          </p:cNvPr>
          <p:cNvSpPr txBox="1"/>
          <p:nvPr/>
        </p:nvSpPr>
        <p:spPr>
          <a:xfrm>
            <a:off x="-792038" y="2799070"/>
            <a:ext cx="3657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800" i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1800" i="1" dirty="0" err="1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몬테루카스트</a:t>
            </a:r>
            <a:r>
              <a:rPr lang="en-US" altLang="ko-KR" sz="1800" i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) </a:t>
            </a:r>
            <a:endParaRPr lang="ko-KR" altLang="en-US" sz="1800" i="1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851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split orient="vert"/>
      </p:transition>
    </mc:Choice>
    <mc:Fallback xmlns="">
      <p:transition spd="slow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850" y="7576"/>
            <a:ext cx="7200000" cy="72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16858" y="638830"/>
            <a:ext cx="340035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700" dirty="0" smtClean="0">
                <a:latin typeface="HY헤드라인M" pitchFamily="18" charset="-127"/>
                <a:ea typeface="HY헤드라인M" pitchFamily="18" charset="-127"/>
              </a:rPr>
              <a:t>세포막 내의 </a:t>
            </a:r>
            <a:r>
              <a:rPr lang="en-US" altLang="ko-KR" sz="1700" dirty="0" smtClean="0">
                <a:latin typeface="HY헤드라인M" pitchFamily="18" charset="-127"/>
                <a:ea typeface="HY헤드라인M" pitchFamily="18" charset="-127"/>
              </a:rPr>
              <a:t>phospholipid</a:t>
            </a:r>
            <a:endParaRPr lang="ko-KR" altLang="en-US" sz="17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4891" y="1350373"/>
            <a:ext cx="267953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 err="1" smtClean="0">
                <a:latin typeface="HY헤드라인M" pitchFamily="18" charset="-127"/>
                <a:ea typeface="HY헤드라인M" pitchFamily="18" charset="-127"/>
              </a:rPr>
              <a:t>Arachidonic</a:t>
            </a:r>
            <a:r>
              <a:rPr lang="en-US" altLang="ko-KR" sz="1700" dirty="0" smtClean="0">
                <a:latin typeface="HY헤드라인M" pitchFamily="18" charset="-127"/>
                <a:ea typeface="HY헤드라인M" pitchFamily="18" charset="-127"/>
              </a:rPr>
              <a:t> acid(AA)</a:t>
            </a:r>
            <a:endParaRPr lang="ko-KR" altLang="en-US" sz="17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8867" y="2507263"/>
            <a:ext cx="2391503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700" dirty="0" smtClean="0">
                <a:latin typeface="HY헤드라인M" pitchFamily="18" charset="-127"/>
                <a:ea typeface="HY헤드라인M" pitchFamily="18" charset="-127"/>
              </a:rPr>
              <a:t>Prostaglandin(PG)</a:t>
            </a:r>
          </a:p>
          <a:p>
            <a:pPr algn="ctr"/>
            <a:r>
              <a:rPr lang="en-US" altLang="ko-KR" sz="1700" dirty="0" smtClean="0">
                <a:latin typeface="HY헤드라인M" pitchFamily="18" charset="-127"/>
                <a:ea typeface="HY헤드라인M" pitchFamily="18" charset="-127"/>
              </a:rPr>
              <a:t>Or</a:t>
            </a:r>
          </a:p>
          <a:p>
            <a:pPr algn="ctr"/>
            <a:r>
              <a:rPr lang="en-US" altLang="ko-KR" sz="1700" dirty="0" smtClean="0">
                <a:latin typeface="HY헤드라인M" pitchFamily="18" charset="-127"/>
                <a:ea typeface="HY헤드라인M" pitchFamily="18" charset="-127"/>
              </a:rPr>
              <a:t>Thromboxane(TX]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68402" y="2448322"/>
            <a:ext cx="380356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 err="1" smtClean="0">
                <a:latin typeface="HY헤드라인M" pitchFamily="18" charset="-127"/>
                <a:ea typeface="HY헤드라인M" pitchFamily="18" charset="-127"/>
              </a:rPr>
              <a:t>Hydroperoxyeicosatetraenoic</a:t>
            </a:r>
            <a:r>
              <a:rPr lang="en-US" altLang="ko-KR" sz="1700" dirty="0" smtClean="0">
                <a:latin typeface="HY헤드라인M" pitchFamily="18" charset="-127"/>
                <a:ea typeface="HY헤드라인M" pitchFamily="18" charset="-127"/>
              </a:rPr>
              <a:t> acid (5-HPETE)</a:t>
            </a:r>
            <a:endParaRPr lang="ko-KR" altLang="en-US" sz="17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86765" y="3246507"/>
            <a:ext cx="264593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 smtClean="0">
                <a:latin typeface="HY헤드라인M" pitchFamily="18" charset="-127"/>
                <a:ea typeface="HY헤드라인M" pitchFamily="18" charset="-127"/>
              </a:rPr>
              <a:t>Leukotriene A4(LTA4)</a:t>
            </a:r>
            <a:endParaRPr lang="ko-KR" altLang="en-US" sz="17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12218" y="3744466"/>
            <a:ext cx="543862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 smtClean="0">
                <a:latin typeface="HY헤드라인M" pitchFamily="18" charset="-127"/>
                <a:ea typeface="HY헤드라인M" pitchFamily="18" charset="-127"/>
              </a:rPr>
              <a:t>Leukotriene B4(LTB4) Or</a:t>
            </a:r>
            <a:r>
              <a:rPr lang="en-US" altLang="ko-KR" sz="170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1700" dirty="0" smtClean="0">
                <a:latin typeface="HY헤드라인M" pitchFamily="18" charset="-127"/>
                <a:ea typeface="HY헤드라인M" pitchFamily="18" charset="-127"/>
              </a:rPr>
              <a:t>Leukotriene C4(LTC4)</a:t>
            </a:r>
            <a:endParaRPr lang="ko-KR" altLang="en-US" sz="17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0" name="아래쪽 화살표 9"/>
          <p:cNvSpPr/>
          <p:nvPr/>
        </p:nvSpPr>
        <p:spPr>
          <a:xfrm>
            <a:off x="1872258" y="1008162"/>
            <a:ext cx="244778" cy="360040"/>
          </a:xfrm>
          <a:prstGeom prst="downArrow">
            <a:avLst>
              <a:gd name="adj1" fmla="val 42135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sp>
        <p:nvSpPr>
          <p:cNvPr id="11" name="TextBox 10"/>
          <p:cNvSpPr txBox="1"/>
          <p:nvPr/>
        </p:nvSpPr>
        <p:spPr>
          <a:xfrm>
            <a:off x="2088282" y="1008162"/>
            <a:ext cx="18404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solidFill>
                  <a:srgbClr val="0070C0"/>
                </a:solidFill>
                <a:latin typeface="HY헤드라인M" pitchFamily="18" charset="-127"/>
                <a:ea typeface="HY헤드라인M" pitchFamily="18" charset="-127"/>
              </a:rPr>
              <a:t>Phospholipase A2</a:t>
            </a:r>
            <a:endParaRPr lang="ko-KR" altLang="en-US" sz="1500" dirty="0">
              <a:solidFill>
                <a:srgbClr val="0070C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0" name="아래쪽 화살표 19"/>
          <p:cNvSpPr/>
          <p:nvPr/>
        </p:nvSpPr>
        <p:spPr>
          <a:xfrm rot="1194967">
            <a:off x="1920065" y="1754520"/>
            <a:ext cx="244778" cy="746440"/>
          </a:xfrm>
          <a:prstGeom prst="downArrow">
            <a:avLst>
              <a:gd name="adj1" fmla="val 42135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sp>
        <p:nvSpPr>
          <p:cNvPr id="23" name="TextBox 22"/>
          <p:cNvSpPr txBox="1"/>
          <p:nvPr/>
        </p:nvSpPr>
        <p:spPr>
          <a:xfrm>
            <a:off x="289032" y="1750308"/>
            <a:ext cx="17272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Cyclooxygenase pathway</a:t>
            </a:r>
            <a:endParaRPr lang="ko-KR" altLang="en-US" sz="1500" dirty="0">
              <a:solidFill>
                <a:schemeClr val="accent2">
                  <a:lumMod val="60000"/>
                  <a:lumOff val="40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6" name="아래쪽 화살표 25"/>
          <p:cNvSpPr/>
          <p:nvPr/>
        </p:nvSpPr>
        <p:spPr>
          <a:xfrm rot="-2100000">
            <a:off x="2791861" y="1705652"/>
            <a:ext cx="252789" cy="895130"/>
          </a:xfrm>
          <a:prstGeom prst="downArrow">
            <a:avLst>
              <a:gd name="adj1" fmla="val 42135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sp>
        <p:nvSpPr>
          <p:cNvPr id="27" name="TextBox 26"/>
          <p:cNvSpPr txBox="1"/>
          <p:nvPr/>
        </p:nvSpPr>
        <p:spPr>
          <a:xfrm>
            <a:off x="3048379" y="1656234"/>
            <a:ext cx="16321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5-lipoxygenase</a:t>
            </a:r>
          </a:p>
          <a:p>
            <a:r>
              <a:rPr lang="en-US" altLang="ko-KR" sz="15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pathway</a:t>
            </a:r>
            <a:endParaRPr lang="ko-KR" altLang="en-US" sz="1500" dirty="0">
              <a:solidFill>
                <a:schemeClr val="accent2">
                  <a:lumMod val="60000"/>
                  <a:lumOff val="40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96524" y="2160290"/>
            <a:ext cx="296822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solidFill>
                  <a:srgbClr val="0070C0"/>
                </a:solidFill>
                <a:latin typeface="HY헤드라인M" pitchFamily="18" charset="-127"/>
                <a:ea typeface="HY헤드라인M" pitchFamily="18" charset="-127"/>
              </a:rPr>
              <a:t>5-lipoxygenase(5-LO)</a:t>
            </a:r>
            <a:endParaRPr lang="ko-KR" altLang="en-US" sz="1500" dirty="0">
              <a:solidFill>
                <a:srgbClr val="0070C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11396" y="4320530"/>
            <a:ext cx="271151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700" dirty="0" smtClean="0">
                <a:latin typeface="HY헤드라인M" pitchFamily="18" charset="-127"/>
                <a:ea typeface="HY헤드라인M" pitchFamily="18" charset="-127"/>
              </a:rPr>
              <a:t>Leukotriene D4(LTD4) </a:t>
            </a:r>
            <a:endParaRPr lang="en-US" altLang="ko-KR" sz="17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3" name="아래쪽 화살표 32"/>
          <p:cNvSpPr/>
          <p:nvPr/>
        </p:nvSpPr>
        <p:spPr>
          <a:xfrm>
            <a:off x="5607768" y="4104506"/>
            <a:ext cx="244778" cy="231776"/>
          </a:xfrm>
          <a:prstGeom prst="downArrow">
            <a:avLst>
              <a:gd name="adj1" fmla="val 42135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sp>
        <p:nvSpPr>
          <p:cNvPr id="35" name="TextBox 34"/>
          <p:cNvSpPr txBox="1"/>
          <p:nvPr/>
        </p:nvSpPr>
        <p:spPr>
          <a:xfrm>
            <a:off x="4129299" y="4896594"/>
            <a:ext cx="271151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700" dirty="0" smtClean="0">
                <a:latin typeface="HY헤드라인M" pitchFamily="18" charset="-127"/>
                <a:ea typeface="HY헤드라인M" pitchFamily="18" charset="-127"/>
              </a:rPr>
              <a:t>Leukotriene E4(LTE4)</a:t>
            </a:r>
            <a:endParaRPr lang="en-US" altLang="ko-KR" sz="17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6" name="아래쪽 화살표 35"/>
          <p:cNvSpPr/>
          <p:nvPr/>
        </p:nvSpPr>
        <p:spPr>
          <a:xfrm>
            <a:off x="5616674" y="4680570"/>
            <a:ext cx="244778" cy="231776"/>
          </a:xfrm>
          <a:prstGeom prst="downArrow">
            <a:avLst>
              <a:gd name="adj1" fmla="val 42135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sp>
        <p:nvSpPr>
          <p:cNvPr id="37" name="아래쪽 화살표 36"/>
          <p:cNvSpPr/>
          <p:nvPr/>
        </p:nvSpPr>
        <p:spPr>
          <a:xfrm>
            <a:off x="4507800" y="3080642"/>
            <a:ext cx="244778" cy="231776"/>
          </a:xfrm>
          <a:prstGeom prst="downArrow">
            <a:avLst>
              <a:gd name="adj1" fmla="val 42135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sp>
        <p:nvSpPr>
          <p:cNvPr id="38" name="아래쪽 화살표 37"/>
          <p:cNvSpPr/>
          <p:nvPr/>
        </p:nvSpPr>
        <p:spPr>
          <a:xfrm>
            <a:off x="4507800" y="3600450"/>
            <a:ext cx="244778" cy="231776"/>
          </a:xfrm>
          <a:prstGeom prst="downArrow">
            <a:avLst>
              <a:gd name="adj1" fmla="val 42135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sp>
        <p:nvSpPr>
          <p:cNvPr id="39" name="TextBox 38"/>
          <p:cNvSpPr txBox="1"/>
          <p:nvPr/>
        </p:nvSpPr>
        <p:spPr>
          <a:xfrm>
            <a:off x="288082" y="5688682"/>
            <a:ext cx="6022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00" dirty="0" err="1" smtClean="0">
                <a:solidFill>
                  <a:srgbClr val="00B050"/>
                </a:solidFill>
                <a:latin typeface="HY헤드라인M" pitchFamily="18" charset="-127"/>
                <a:ea typeface="HY헤드라인M" pitchFamily="18" charset="-127"/>
              </a:rPr>
              <a:t>Leukotrienes</a:t>
            </a:r>
            <a:r>
              <a:rPr lang="en-US" altLang="ko-KR" sz="1800" dirty="0" smtClean="0">
                <a:solidFill>
                  <a:srgbClr val="00B050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en-US" altLang="ko-KR" sz="1800" dirty="0" err="1" smtClean="0">
                <a:solidFill>
                  <a:srgbClr val="00B050"/>
                </a:solidFill>
                <a:latin typeface="HY헤드라인M" pitchFamily="18" charset="-127"/>
                <a:ea typeface="HY헤드라인M" pitchFamily="18" charset="-127"/>
              </a:rPr>
              <a:t>cysLT</a:t>
            </a:r>
            <a:r>
              <a:rPr lang="en-US" altLang="ko-KR" sz="1800" dirty="0" smtClean="0">
                <a:solidFill>
                  <a:srgbClr val="00B050"/>
                </a:solidFill>
                <a:latin typeface="HY헤드라인M" pitchFamily="18" charset="-127"/>
                <a:ea typeface="HY헤드라인M" pitchFamily="18" charset="-127"/>
              </a:rPr>
              <a:t>) </a:t>
            </a:r>
            <a:r>
              <a:rPr lang="ko-KR" altLang="en-US" sz="1800" dirty="0" smtClean="0">
                <a:solidFill>
                  <a:srgbClr val="00B050"/>
                </a:solidFill>
                <a:latin typeface="HY헤드라인M" pitchFamily="18" charset="-127"/>
                <a:ea typeface="HY헤드라인M" pitchFamily="18" charset="-127"/>
              </a:rPr>
              <a:t>수용체 </a:t>
            </a:r>
            <a:r>
              <a:rPr lang="en-US" altLang="ko-KR" sz="1800" dirty="0" smtClean="0">
                <a:solidFill>
                  <a:srgbClr val="00B050"/>
                </a:solidFill>
                <a:latin typeface="HY헤드라인M" pitchFamily="18" charset="-127"/>
                <a:ea typeface="HY헤드라인M" pitchFamily="18" charset="-127"/>
              </a:rPr>
              <a:t>TYPE1(cysLTR1)</a:t>
            </a:r>
            <a:endParaRPr lang="en-US" altLang="ko-KR" sz="1800" dirty="0">
              <a:solidFill>
                <a:srgbClr val="00B05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2" name="아래쪽 화살표 41"/>
          <p:cNvSpPr/>
          <p:nvPr/>
        </p:nvSpPr>
        <p:spPr>
          <a:xfrm rot="1984986">
            <a:off x="3997492" y="5214703"/>
            <a:ext cx="244778" cy="525317"/>
          </a:xfrm>
          <a:prstGeom prst="downArrow">
            <a:avLst>
              <a:gd name="adj1" fmla="val 42135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sp>
        <p:nvSpPr>
          <p:cNvPr id="43" name="TextBox 42"/>
          <p:cNvSpPr txBox="1"/>
          <p:nvPr/>
        </p:nvSpPr>
        <p:spPr>
          <a:xfrm>
            <a:off x="288082" y="4476740"/>
            <a:ext cx="3500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err="1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montelukast</a:t>
            </a:r>
            <a:endParaRPr lang="ko-KR" altLang="en-US" sz="40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6" name="아래쪽 화살표 45"/>
          <p:cNvSpPr/>
          <p:nvPr/>
        </p:nvSpPr>
        <p:spPr>
          <a:xfrm rot="1412032">
            <a:off x="3951417" y="4715414"/>
            <a:ext cx="244778" cy="1034444"/>
          </a:xfrm>
          <a:prstGeom prst="downArrow">
            <a:avLst>
              <a:gd name="adj1" fmla="val 42135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sp>
        <p:nvSpPr>
          <p:cNvPr id="47" name="아래쪽 화살표 46"/>
          <p:cNvSpPr/>
          <p:nvPr/>
        </p:nvSpPr>
        <p:spPr>
          <a:xfrm rot="944803">
            <a:off x="3861749" y="4108656"/>
            <a:ext cx="244778" cy="1548928"/>
          </a:xfrm>
          <a:prstGeom prst="downArrow">
            <a:avLst>
              <a:gd name="adj1" fmla="val 42135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sp>
        <p:nvSpPr>
          <p:cNvPr id="50" name="직사각형 49"/>
          <p:cNvSpPr/>
          <p:nvPr/>
        </p:nvSpPr>
        <p:spPr>
          <a:xfrm rot="20300751">
            <a:off x="3167782" y="5556805"/>
            <a:ext cx="472722" cy="8704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sp>
        <p:nvSpPr>
          <p:cNvPr id="52" name="직사각형 51"/>
          <p:cNvSpPr/>
          <p:nvPr/>
        </p:nvSpPr>
        <p:spPr>
          <a:xfrm rot="4004321">
            <a:off x="3064183" y="5335398"/>
            <a:ext cx="495937" cy="7665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700"/>
          </a:p>
        </p:txBody>
      </p:sp>
      <p:grpSp>
        <p:nvGrpSpPr>
          <p:cNvPr id="2" name="그룹 1"/>
          <p:cNvGrpSpPr/>
          <p:nvPr/>
        </p:nvGrpSpPr>
        <p:grpSpPr>
          <a:xfrm>
            <a:off x="4586935" y="288082"/>
            <a:ext cx="2613915" cy="553998"/>
            <a:chOff x="4586935" y="288082"/>
            <a:chExt cx="2613915" cy="553998"/>
          </a:xfrm>
        </p:grpSpPr>
        <p:sp>
          <p:nvSpPr>
            <p:cNvPr id="34" name="평행 사변형 16"/>
            <p:cNvSpPr/>
            <p:nvPr/>
          </p:nvSpPr>
          <p:spPr>
            <a:xfrm flipH="1" flipV="1">
              <a:off x="4586935" y="288082"/>
              <a:ext cx="2613915" cy="540000"/>
            </a:xfrm>
            <a:custGeom>
              <a:avLst/>
              <a:gdLst>
                <a:gd name="connsiteX0" fmla="*/ 0 w 3170415"/>
                <a:gd name="connsiteY0" fmla="*/ 540060 h 540060"/>
                <a:gd name="connsiteX1" fmla="*/ 135015 w 3170415"/>
                <a:gd name="connsiteY1" fmla="*/ 0 h 540060"/>
                <a:gd name="connsiteX2" fmla="*/ 3170415 w 3170415"/>
                <a:gd name="connsiteY2" fmla="*/ 0 h 540060"/>
                <a:gd name="connsiteX3" fmla="*/ 3035400 w 3170415"/>
                <a:gd name="connsiteY3" fmla="*/ 540060 h 540060"/>
                <a:gd name="connsiteX4" fmla="*/ 0 w 3170415"/>
                <a:gd name="connsiteY4" fmla="*/ 540060 h 540060"/>
                <a:gd name="connsiteX0" fmla="*/ 9841 w 3035400"/>
                <a:gd name="connsiteY0" fmla="*/ 540060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9841 w 3035400"/>
                <a:gd name="connsiteY4" fmla="*/ 540060 h 540060"/>
                <a:gd name="connsiteX0" fmla="*/ 18894 w 3035400"/>
                <a:gd name="connsiteY0" fmla="*/ 531007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18894 w 3035400"/>
                <a:gd name="connsiteY4" fmla="*/ 531007 h 540060"/>
                <a:gd name="connsiteX0" fmla="*/ 787 w 3035400"/>
                <a:gd name="connsiteY0" fmla="*/ 521953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787 w 3035400"/>
                <a:gd name="connsiteY4" fmla="*/ 521953 h 540060"/>
                <a:gd name="connsiteX0" fmla="*/ 787 w 3035400"/>
                <a:gd name="connsiteY0" fmla="*/ 549113 h 549113"/>
                <a:gd name="connsiteX1" fmla="*/ 0 w 3035400"/>
                <a:gd name="connsiteY1" fmla="*/ 0 h 549113"/>
                <a:gd name="connsiteX2" fmla="*/ 3035400 w 3035400"/>
                <a:gd name="connsiteY2" fmla="*/ 0 h 549113"/>
                <a:gd name="connsiteX3" fmla="*/ 2900385 w 3035400"/>
                <a:gd name="connsiteY3" fmla="*/ 540060 h 549113"/>
                <a:gd name="connsiteX4" fmla="*/ 787 w 3035400"/>
                <a:gd name="connsiteY4" fmla="*/ 549113 h 549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35400" h="549113">
                  <a:moveTo>
                    <a:pt x="787" y="549113"/>
                  </a:moveTo>
                  <a:cubicBezTo>
                    <a:pt x="525" y="375129"/>
                    <a:pt x="262" y="173984"/>
                    <a:pt x="0" y="0"/>
                  </a:cubicBezTo>
                  <a:lnTo>
                    <a:pt x="3035400" y="0"/>
                  </a:lnTo>
                  <a:lnTo>
                    <a:pt x="2900385" y="540060"/>
                  </a:lnTo>
                  <a:lnTo>
                    <a:pt x="787" y="549113"/>
                  </a:lnTo>
                  <a:close/>
                </a:path>
              </a:pathLst>
            </a:cu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71064" y="288082"/>
              <a:ext cx="192978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000" i="1" dirty="0" smtClean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작용기전</a:t>
              </a:r>
              <a:endParaRPr lang="ko-KR" altLang="en-US" sz="3000" i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41" name="그룹 40"/>
          <p:cNvGrpSpPr/>
          <p:nvPr/>
        </p:nvGrpSpPr>
        <p:grpSpPr>
          <a:xfrm>
            <a:off x="113588" y="140459"/>
            <a:ext cx="1974694" cy="291639"/>
            <a:chOff x="257604" y="284475"/>
            <a:chExt cx="1974694" cy="291639"/>
          </a:xfrm>
        </p:grpSpPr>
        <p:pic>
          <p:nvPicPr>
            <p:cNvPr id="44" name="그림 43">
              <a:extLst>
                <a:ext uri="{FF2B5EF4-FFF2-40B4-BE49-F238E27FC236}">
                  <a16:creationId xmlns:a16="http://schemas.microsoft.com/office/drawing/2014/main" xmlns="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604" y="284476"/>
              <a:ext cx="318510" cy="291638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xmlns="" id="{757ADAC0-CBD5-4F49-9103-25ED1BC24BAF}"/>
                </a:ext>
              </a:extLst>
            </p:cNvPr>
            <p:cNvSpPr txBox="1"/>
            <p:nvPr/>
          </p:nvSpPr>
          <p:spPr>
            <a:xfrm>
              <a:off x="576114" y="284475"/>
              <a:ext cx="1656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spc="-150" dirty="0">
                  <a:solidFill>
                    <a:srgbClr val="007434"/>
                  </a:solidFill>
                  <a:latin typeface="HY헤드라인M" pitchFamily="18" charset="-127"/>
                  <a:ea typeface="HY헤드라인M" pitchFamily="18" charset="-127"/>
                </a:rPr>
                <a:t>건강사회를 위한 약사회</a:t>
              </a:r>
            </a:p>
          </p:txBody>
        </p:sp>
      </p:grpSp>
      <p:sp>
        <p:nvSpPr>
          <p:cNvPr id="48" name="아래쪽 화살표 47"/>
          <p:cNvSpPr/>
          <p:nvPr/>
        </p:nvSpPr>
        <p:spPr>
          <a:xfrm>
            <a:off x="3456434" y="6084786"/>
            <a:ext cx="244778" cy="540000"/>
          </a:xfrm>
          <a:prstGeom prst="downArrow">
            <a:avLst>
              <a:gd name="adj1" fmla="val 42135"/>
              <a:gd name="adj2" fmla="val 50000"/>
            </a:avLst>
          </a:prstGeom>
          <a:solidFill>
            <a:schemeClr val="tx2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1584226" y="6584716"/>
            <a:ext cx="4178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 smtClean="0">
                <a:latin typeface="HY헤드라인M" pitchFamily="18" charset="-127"/>
                <a:ea typeface="HY헤드라인M" pitchFamily="18" charset="-127"/>
              </a:rPr>
              <a:t>기관지 수축</a:t>
            </a:r>
            <a:r>
              <a:rPr lang="en-US" altLang="ko-KR" sz="2000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2000" dirty="0" smtClean="0">
                <a:latin typeface="HY헤드라인M" pitchFamily="18" charset="-127"/>
                <a:ea typeface="HY헤드라인M" pitchFamily="18" charset="-127"/>
              </a:rPr>
              <a:t>점액 분비</a:t>
            </a:r>
            <a:r>
              <a:rPr lang="en-US" altLang="ko-KR" sz="2000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2000" dirty="0" smtClean="0">
                <a:latin typeface="HY헤드라인M" pitchFamily="18" charset="-127"/>
                <a:ea typeface="HY헤드라인M" pitchFamily="18" charset="-127"/>
              </a:rPr>
              <a:t>부종</a:t>
            </a:r>
            <a:endParaRPr lang="ko-KR" altLang="en-US" sz="2000" dirty="0"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3312418" y="6084786"/>
            <a:ext cx="540000" cy="540000"/>
            <a:chOff x="434890" y="6452213"/>
            <a:chExt cx="540000" cy="540000"/>
          </a:xfrm>
        </p:grpSpPr>
        <p:sp>
          <p:nvSpPr>
            <p:cNvPr id="7" name="직사각형 6"/>
            <p:cNvSpPr/>
            <p:nvPr/>
          </p:nvSpPr>
          <p:spPr>
            <a:xfrm rot="2700000">
              <a:off x="668890" y="6452213"/>
              <a:ext cx="72000" cy="540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직사각형 48"/>
            <p:cNvSpPr/>
            <p:nvPr/>
          </p:nvSpPr>
          <p:spPr>
            <a:xfrm rot="8100000">
              <a:off x="681657" y="6452213"/>
              <a:ext cx="72000" cy="540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688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cover/>
      </p:transition>
    </mc:Choice>
    <mc:Fallback xmlns="">
      <p:transition spd="slow" advTm="10000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평행 사변형 5"/>
          <p:cNvSpPr/>
          <p:nvPr/>
        </p:nvSpPr>
        <p:spPr>
          <a:xfrm rot="16200000">
            <a:off x="1386306" y="-1403710"/>
            <a:ext cx="4392487" cy="7200000"/>
          </a:xfrm>
          <a:custGeom>
            <a:avLst/>
            <a:gdLst>
              <a:gd name="connsiteX0" fmla="*/ 0 w 7200000"/>
              <a:gd name="connsiteY0" fmla="*/ 7200000 h 7200000"/>
              <a:gd name="connsiteX1" fmla="*/ 1800000 w 7200000"/>
              <a:gd name="connsiteY1" fmla="*/ 0 h 7200000"/>
              <a:gd name="connsiteX2" fmla="*/ 7200000 w 7200000"/>
              <a:gd name="connsiteY2" fmla="*/ 0 h 7200000"/>
              <a:gd name="connsiteX3" fmla="*/ 5400000 w 7200000"/>
              <a:gd name="connsiteY3" fmla="*/ 7200000 h 7200000"/>
              <a:gd name="connsiteX4" fmla="*/ 0 w 7200000"/>
              <a:gd name="connsiteY4" fmla="*/ 7200000 h 7200000"/>
              <a:gd name="connsiteX0" fmla="*/ 0 w 5584560"/>
              <a:gd name="connsiteY0" fmla="*/ 7210160 h 7210160"/>
              <a:gd name="connsiteX1" fmla="*/ 1800000 w 5584560"/>
              <a:gd name="connsiteY1" fmla="*/ 10160 h 7210160"/>
              <a:gd name="connsiteX2" fmla="*/ 5584560 w 5584560"/>
              <a:gd name="connsiteY2" fmla="*/ 0 h 7210160"/>
              <a:gd name="connsiteX3" fmla="*/ 5400000 w 5584560"/>
              <a:gd name="connsiteY3" fmla="*/ 7210160 h 7210160"/>
              <a:gd name="connsiteX4" fmla="*/ 0 w 5584560"/>
              <a:gd name="connsiteY4" fmla="*/ 7210160 h 7210160"/>
              <a:gd name="connsiteX0" fmla="*/ 0 w 5503280"/>
              <a:gd name="connsiteY0" fmla="*/ 7220320 h 7220320"/>
              <a:gd name="connsiteX1" fmla="*/ 1800000 w 5503280"/>
              <a:gd name="connsiteY1" fmla="*/ 20320 h 7220320"/>
              <a:gd name="connsiteX2" fmla="*/ 5503280 w 5503280"/>
              <a:gd name="connsiteY2" fmla="*/ 0 h 7220320"/>
              <a:gd name="connsiteX3" fmla="*/ 5400000 w 5503280"/>
              <a:gd name="connsiteY3" fmla="*/ 7220320 h 7220320"/>
              <a:gd name="connsiteX4" fmla="*/ 0 w 5503280"/>
              <a:gd name="connsiteY4" fmla="*/ 7220320 h 7220320"/>
              <a:gd name="connsiteX0" fmla="*/ 0 w 5462640"/>
              <a:gd name="connsiteY0" fmla="*/ 7220320 h 7220320"/>
              <a:gd name="connsiteX1" fmla="*/ 1800000 w 5462640"/>
              <a:gd name="connsiteY1" fmla="*/ 20320 h 7220320"/>
              <a:gd name="connsiteX2" fmla="*/ 5462640 w 5462640"/>
              <a:gd name="connsiteY2" fmla="*/ 0 h 7220320"/>
              <a:gd name="connsiteX3" fmla="*/ 5400000 w 5462640"/>
              <a:gd name="connsiteY3" fmla="*/ 7220320 h 7220320"/>
              <a:gd name="connsiteX4" fmla="*/ 0 w 5462640"/>
              <a:gd name="connsiteY4" fmla="*/ 7220320 h 7220320"/>
              <a:gd name="connsiteX0" fmla="*/ 0 w 5462640"/>
              <a:gd name="connsiteY0" fmla="*/ 7220320 h 7230480"/>
              <a:gd name="connsiteX1" fmla="*/ 1800000 w 5462640"/>
              <a:gd name="connsiteY1" fmla="*/ 20320 h 7230480"/>
              <a:gd name="connsiteX2" fmla="*/ 5462640 w 5462640"/>
              <a:gd name="connsiteY2" fmla="*/ 0 h 7230480"/>
              <a:gd name="connsiteX3" fmla="*/ 5460960 w 5462640"/>
              <a:gd name="connsiteY3" fmla="*/ 7230480 h 7230480"/>
              <a:gd name="connsiteX4" fmla="*/ 0 w 5462640"/>
              <a:gd name="connsiteY4" fmla="*/ 7220320 h 7230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40" h="7230480">
                <a:moveTo>
                  <a:pt x="0" y="7220320"/>
                </a:moveTo>
                <a:lnTo>
                  <a:pt x="1800000" y="20320"/>
                </a:lnTo>
                <a:lnTo>
                  <a:pt x="5462640" y="0"/>
                </a:lnTo>
                <a:lnTo>
                  <a:pt x="5460960" y="7230480"/>
                </a:lnTo>
                <a:lnTo>
                  <a:pt x="0" y="72203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" name="그룹 11"/>
          <p:cNvGrpSpPr/>
          <p:nvPr/>
        </p:nvGrpSpPr>
        <p:grpSpPr>
          <a:xfrm>
            <a:off x="3523880" y="252138"/>
            <a:ext cx="3748978" cy="540000"/>
            <a:chOff x="5367351" y="2268362"/>
            <a:chExt cx="1860575" cy="540000"/>
          </a:xfrm>
        </p:grpSpPr>
        <p:sp>
          <p:nvSpPr>
            <p:cNvPr id="17" name="평행 사변형 16"/>
            <p:cNvSpPr/>
            <p:nvPr/>
          </p:nvSpPr>
          <p:spPr>
            <a:xfrm flipH="1" flipV="1">
              <a:off x="5367351" y="2268362"/>
              <a:ext cx="1833498" cy="540000"/>
            </a:xfrm>
            <a:custGeom>
              <a:avLst/>
              <a:gdLst>
                <a:gd name="connsiteX0" fmla="*/ 0 w 3170415"/>
                <a:gd name="connsiteY0" fmla="*/ 540060 h 540060"/>
                <a:gd name="connsiteX1" fmla="*/ 135015 w 3170415"/>
                <a:gd name="connsiteY1" fmla="*/ 0 h 540060"/>
                <a:gd name="connsiteX2" fmla="*/ 3170415 w 3170415"/>
                <a:gd name="connsiteY2" fmla="*/ 0 h 540060"/>
                <a:gd name="connsiteX3" fmla="*/ 3035400 w 3170415"/>
                <a:gd name="connsiteY3" fmla="*/ 540060 h 540060"/>
                <a:gd name="connsiteX4" fmla="*/ 0 w 3170415"/>
                <a:gd name="connsiteY4" fmla="*/ 540060 h 540060"/>
                <a:gd name="connsiteX0" fmla="*/ 9841 w 3035400"/>
                <a:gd name="connsiteY0" fmla="*/ 540060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9841 w 3035400"/>
                <a:gd name="connsiteY4" fmla="*/ 540060 h 540060"/>
                <a:gd name="connsiteX0" fmla="*/ 18894 w 3035400"/>
                <a:gd name="connsiteY0" fmla="*/ 531007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18894 w 3035400"/>
                <a:gd name="connsiteY4" fmla="*/ 531007 h 540060"/>
                <a:gd name="connsiteX0" fmla="*/ 787 w 3035400"/>
                <a:gd name="connsiteY0" fmla="*/ 521953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787 w 3035400"/>
                <a:gd name="connsiteY4" fmla="*/ 521953 h 540060"/>
                <a:gd name="connsiteX0" fmla="*/ 787 w 3035400"/>
                <a:gd name="connsiteY0" fmla="*/ 549113 h 549113"/>
                <a:gd name="connsiteX1" fmla="*/ 0 w 3035400"/>
                <a:gd name="connsiteY1" fmla="*/ 0 h 549113"/>
                <a:gd name="connsiteX2" fmla="*/ 3035400 w 3035400"/>
                <a:gd name="connsiteY2" fmla="*/ 0 h 549113"/>
                <a:gd name="connsiteX3" fmla="*/ 2900385 w 3035400"/>
                <a:gd name="connsiteY3" fmla="*/ 540060 h 549113"/>
                <a:gd name="connsiteX4" fmla="*/ 787 w 3035400"/>
                <a:gd name="connsiteY4" fmla="*/ 549113 h 549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35400" h="549113">
                  <a:moveTo>
                    <a:pt x="787" y="549113"/>
                  </a:moveTo>
                  <a:cubicBezTo>
                    <a:pt x="525" y="375129"/>
                    <a:pt x="262" y="173984"/>
                    <a:pt x="0" y="0"/>
                  </a:cubicBezTo>
                  <a:lnTo>
                    <a:pt x="3035400" y="0"/>
                  </a:lnTo>
                  <a:lnTo>
                    <a:pt x="2900385" y="540060"/>
                  </a:lnTo>
                  <a:lnTo>
                    <a:pt x="787" y="549113"/>
                  </a:lnTo>
                  <a:close/>
                </a:path>
              </a:pathLst>
            </a:cu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512562" y="2285142"/>
              <a:ext cx="17153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700" i="1" spc="-150" dirty="0" err="1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몬테루카스트</a:t>
              </a:r>
              <a:r>
                <a:rPr lang="ko-KR" altLang="en-US" sz="2700" i="1" spc="-80" dirty="0" err="1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의</a:t>
              </a:r>
              <a:r>
                <a:rPr lang="ko-KR" altLang="en-US" sz="2700" i="1" spc="-80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 효과</a:t>
              </a:r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113588" y="140459"/>
            <a:ext cx="1974694" cy="291639"/>
            <a:chOff x="257604" y="284475"/>
            <a:chExt cx="1974694" cy="291639"/>
          </a:xfrm>
        </p:grpSpPr>
        <p:pic>
          <p:nvPicPr>
            <p:cNvPr id="20" name="그림 19">
              <a:extLst>
                <a:ext uri="{FF2B5EF4-FFF2-40B4-BE49-F238E27FC236}">
                  <a16:creationId xmlns="" xmlns:a16="http://schemas.microsoft.com/office/drawing/2014/main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604" y="284476"/>
              <a:ext cx="318510" cy="291638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="" xmlns:a16="http://schemas.microsoft.com/office/drawing/2014/main" id="{757ADAC0-CBD5-4F49-9103-25ED1BC24BAF}"/>
                </a:ext>
              </a:extLst>
            </p:cNvPr>
            <p:cNvSpPr txBox="1"/>
            <p:nvPr/>
          </p:nvSpPr>
          <p:spPr>
            <a:xfrm>
              <a:off x="576114" y="284475"/>
              <a:ext cx="1656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spc="-150" dirty="0">
                  <a:solidFill>
                    <a:srgbClr val="007434"/>
                  </a:solidFill>
                  <a:latin typeface="HY헤드라인M" pitchFamily="18" charset="-127"/>
                  <a:ea typeface="HY헤드라인M" pitchFamily="18" charset="-127"/>
                </a:rPr>
                <a:t>건강사회를 위한 약사회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335432A-A2DD-45A8-94F5-0895B8BAE165}"/>
              </a:ext>
            </a:extLst>
          </p:cNvPr>
          <p:cNvSpPr txBox="1"/>
          <p:nvPr/>
        </p:nvSpPr>
        <p:spPr>
          <a:xfrm flipH="1">
            <a:off x="323529" y="1261641"/>
            <a:ext cx="1703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latin typeface="a가로수" panose="02020600000000000000" pitchFamily="18" charset="-127"/>
                <a:ea typeface="a가로수" panose="02020600000000000000" pitchFamily="18" charset="-127"/>
              </a:rPr>
              <a:t>천</a:t>
            </a:r>
            <a:endParaRPr lang="en-US" altLang="ko-KR" sz="3200" dirty="0">
              <a:latin typeface="a가로수" panose="02020600000000000000" pitchFamily="18" charset="-127"/>
              <a:ea typeface="a가로수" panose="02020600000000000000" pitchFamily="18" charset="-127"/>
            </a:endParaRPr>
          </a:p>
          <a:p>
            <a:r>
              <a:rPr lang="ko-KR" altLang="en-US" sz="3200" dirty="0">
                <a:latin typeface="a가로수" panose="02020600000000000000" pitchFamily="18" charset="-127"/>
                <a:ea typeface="a가로수" panose="02020600000000000000" pitchFamily="18" charset="-127"/>
              </a:rPr>
              <a:t>식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06B28CC-69C4-4C74-99C7-1335B767FE3D}"/>
              </a:ext>
            </a:extLst>
          </p:cNvPr>
          <p:cNvSpPr txBox="1"/>
          <p:nvPr/>
        </p:nvSpPr>
        <p:spPr>
          <a:xfrm flipH="1">
            <a:off x="323529" y="4911012"/>
            <a:ext cx="1703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solidFill>
                  <a:schemeClr val="bg1"/>
                </a:solidFill>
                <a:latin typeface="a가로수" panose="02020600000000000000" pitchFamily="18" charset="-127"/>
                <a:ea typeface="a가로수" panose="02020600000000000000" pitchFamily="18" charset="-127"/>
              </a:rPr>
              <a:t>비염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1728241" y="936154"/>
            <a:ext cx="5358334" cy="2336537"/>
            <a:chOff x="1728241" y="1008162"/>
            <a:chExt cx="5358334" cy="23365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016273" y="1008162"/>
                  <a:ext cx="4968553" cy="23365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ko-KR" altLang="en-US" dirty="0">
                      <a:latin typeface="HY헤드라인M" pitchFamily="18" charset="-127"/>
                      <a:ea typeface="HY헤드라인M" pitchFamily="18" charset="-127"/>
                    </a:rPr>
                    <a:t>흡입용 </a:t>
                  </a:r>
                  <a:r>
                    <a:rPr lang="en-US" altLang="ko-KR" dirty="0">
                      <a:latin typeface="HY헤드라인M" pitchFamily="18" charset="-127"/>
                      <a:ea typeface="HY헤드라인M" pitchFamily="18" charset="-127"/>
                    </a:rPr>
                    <a:t>corticosteroid</a:t>
                  </a:r>
                  <a:r>
                    <a:rPr lang="ko-KR" altLang="en-US" dirty="0">
                      <a:latin typeface="HY헤드라인M" pitchFamily="18" charset="-127"/>
                      <a:ea typeface="HY헤드라인M" pitchFamily="18" charset="-127"/>
                    </a:rPr>
                    <a:t> 요법 사용시</a:t>
                  </a:r>
                  <a:r>
                    <a:rPr lang="en-US" altLang="ko-KR" dirty="0">
                      <a:latin typeface="HY헤드라인M" pitchFamily="18" charset="-127"/>
                      <a:ea typeface="HY헤드라인M" pitchFamily="18" charset="-127"/>
                    </a:rPr>
                    <a:t>,</a:t>
                  </a:r>
                  <a:r>
                    <a:rPr lang="ko-KR" altLang="en-US" dirty="0">
                      <a:latin typeface="HY헤드라인M" pitchFamily="18" charset="-127"/>
                      <a:ea typeface="HY헤드라인M" pitchFamily="18" charset="-127"/>
                    </a:rPr>
                    <a:t> </a:t>
                  </a:r>
                  <a:endParaRPr lang="en-US" altLang="ko-KR" dirty="0">
                    <a:latin typeface="HY헤드라인M" pitchFamily="18" charset="-127"/>
                    <a:ea typeface="HY헤드라인M" pitchFamily="18" charset="-127"/>
                  </a:endParaRPr>
                </a:p>
                <a:p>
                  <a:pPr>
                    <a:lnSpc>
                      <a:spcPts val="2500"/>
                    </a:lnSpc>
                  </a:pPr>
                  <a:r>
                    <a:rPr lang="en-US" altLang="ko-KR" dirty="0" err="1" smtClean="0">
                      <a:latin typeface="HY헤드라인M" pitchFamily="18" charset="-127"/>
                      <a:ea typeface="HY헤드라인M" pitchFamily="18" charset="-127"/>
                    </a:rPr>
                    <a:t>montelukast</a:t>
                  </a:r>
                  <a:r>
                    <a:rPr lang="en-US" altLang="ko-KR" dirty="0" smtClean="0">
                      <a:latin typeface="HY헤드라인M" pitchFamily="18" charset="-127"/>
                      <a:ea typeface="HY헤드라인M" pitchFamily="18" charset="-127"/>
                    </a:rPr>
                    <a:t> </a:t>
                  </a:r>
                  <a:r>
                    <a:rPr lang="ko-KR" altLang="en-US" dirty="0">
                      <a:latin typeface="HY헤드라인M" pitchFamily="18" charset="-127"/>
                      <a:ea typeface="HY헤드라인M" pitchFamily="18" charset="-127"/>
                    </a:rPr>
                    <a:t>병용으로 </a:t>
                  </a:r>
                  <a:r>
                    <a:rPr lang="ko-KR" altLang="en-US" dirty="0">
                      <a:solidFill>
                        <a:srgbClr val="FF0000"/>
                      </a:solidFill>
                      <a:latin typeface="HY헤드라인M" pitchFamily="18" charset="-127"/>
                      <a:ea typeface="HY헤드라인M" pitchFamily="18" charset="-127"/>
                    </a:rPr>
                    <a:t>천식 발작 비율 감소</a:t>
                  </a:r>
                  <a:r>
                    <a:rPr lang="en-US" altLang="ko-KR" dirty="0">
                      <a:solidFill>
                        <a:srgbClr val="FF0000"/>
                      </a:solidFill>
                      <a:latin typeface="HY헤드라인M" pitchFamily="18" charset="-127"/>
                      <a:ea typeface="HY헤드라인M" pitchFamily="18" charset="-127"/>
                    </a:rPr>
                    <a:t> </a:t>
                  </a:r>
                </a:p>
                <a:p>
                  <a:pPr algn="ctr">
                    <a:lnSpc>
                      <a:spcPts val="2500"/>
                    </a:lnSpc>
                  </a:pPr>
                  <a:endParaRPr lang="en-US" altLang="ko-KR" sz="1000" dirty="0">
                    <a:latin typeface="HY헤드라인M" pitchFamily="18" charset="-127"/>
                    <a:ea typeface="HY헤드라인M" pitchFamily="18" charset="-127"/>
                  </a:endParaRPr>
                </a:p>
                <a:p>
                  <a:pPr algn="ctr">
                    <a:lnSpc>
                      <a:spcPts val="2500"/>
                    </a:lnSpc>
                  </a:pPr>
                  <a:endParaRPr lang="en-US" altLang="ko-KR" dirty="0">
                    <a:solidFill>
                      <a:srgbClr val="FF0000"/>
                    </a:solidFill>
                    <a:latin typeface="HY헤드라인M" pitchFamily="18" charset="-127"/>
                    <a:ea typeface="HY헤드라인M" pitchFamily="18" charset="-127"/>
                  </a:endParaRPr>
                </a:p>
                <a:p>
                  <a:pPr algn="ctr">
                    <a:lnSpc>
                      <a:spcPts val="2500"/>
                    </a:lnSpc>
                  </a:pPr>
                  <a:endParaRPr lang="en-US" altLang="ko-KR" sz="1000" dirty="0">
                    <a:latin typeface="HY헤드라인M" pitchFamily="18" charset="-127"/>
                    <a:ea typeface="HY헤드라인M" pitchFamily="18" charset="-127"/>
                  </a:endParaRPr>
                </a:p>
                <a:p>
                  <a:pPr>
                    <a:lnSpc>
                      <a:spcPts val="2500"/>
                    </a:lnSpc>
                  </a:pPr>
                  <a:r>
                    <a:rPr lang="ko-KR" altLang="en-US" dirty="0">
                      <a:latin typeface="HY헤드라인M" pitchFamily="18" charset="-127"/>
                      <a:ea typeface="HY헤드라인M" pitchFamily="18" charset="-127"/>
                    </a:rPr>
                    <a:t>경구 스테로이드 복용을 </a:t>
                  </a:r>
                  <a:r>
                    <a:rPr lang="ko-KR" altLang="en-US" dirty="0" smtClean="0">
                      <a:latin typeface="HY헤드라인M" pitchFamily="18" charset="-127"/>
                      <a:ea typeface="HY헤드라인M" pitchFamily="18" charset="-127"/>
                    </a:rPr>
                    <a:t>감소시킨다</a:t>
                  </a:r>
                  <a:endParaRPr lang="en-US" altLang="ko-KR" dirty="0">
                    <a:latin typeface="HY헤드라인M" pitchFamily="18" charset="-127"/>
                    <a:ea typeface="HY헤드라인M" pitchFamily="18" charset="-127"/>
                  </a:endParaRPr>
                </a:p>
                <a:p>
                  <a:pPr>
                    <a:lnSpc>
                      <a:spcPts val="2500"/>
                    </a:lnSpc>
                  </a:pPr>
                  <a:r>
                    <a:rPr lang="ko-KR" altLang="en-US" dirty="0">
                      <a:latin typeface="HY헤드라인M" pitchFamily="18" charset="-127"/>
                      <a:ea typeface="HY헤드라인M" pitchFamily="18" charset="-127"/>
                    </a:rPr>
                    <a:t>경구용 </a:t>
                  </a:r>
                  <a14:m>
                    <m:oMath xmlns:m="http://schemas.openxmlformats.org/officeDocument/2006/math">
                      <m:r>
                        <a:rPr lang="en-US" altLang="ko-KR" sz="2000" b="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HY헤드라인M" pitchFamily="18" charset="-127"/>
                        </a:rPr>
                        <m:t> </m:t>
                      </m:r>
                      <m:sSub>
                        <m:sSubPr>
                          <m:ctrlPr>
                            <a:rPr lang="en-US" altLang="ko-KR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HY헤드라인M" pitchFamily="18" charset="-127"/>
                            </a:rPr>
                          </m:ctrlPr>
                        </m:sSubPr>
                        <m:e>
                          <m:r>
                            <a:rPr lang="ko-KR" alt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HY헤드라인M" pitchFamily="18" charset="-127"/>
                            </a:rPr>
                            <m:t>𝛽</m:t>
                          </m:r>
                        </m:e>
                        <m:sub>
                          <m:r>
                            <a:rPr lang="en-US" altLang="ko-KR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HY헤드라인M" pitchFamily="18" charset="-127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ko-KR" altLang="en-US" dirty="0">
                      <a:latin typeface="HY헤드라인M" pitchFamily="18" charset="-127"/>
                      <a:ea typeface="HY헤드라인M" pitchFamily="18" charset="-127"/>
                    </a:rPr>
                    <a:t>작용제보다 덜 </a:t>
                  </a:r>
                  <a:r>
                    <a:rPr lang="ko-KR" altLang="en-US" dirty="0" smtClean="0">
                      <a:latin typeface="HY헤드라인M" pitchFamily="18" charset="-127"/>
                      <a:ea typeface="HY헤드라인M" pitchFamily="18" charset="-127"/>
                    </a:rPr>
                    <a:t>효과적이다</a:t>
                  </a:r>
                  <a:endParaRPr lang="en-US" altLang="ko-KR" dirty="0">
                    <a:latin typeface="HY헤드라인M" pitchFamily="18" charset="-127"/>
                    <a:ea typeface="HY헤드라인M" pitchFamily="18" charset="-127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16273" y="1008162"/>
                  <a:ext cx="4968553" cy="233653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227" t="-1828" r="-859" b="-2089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8E2D6CA9-E8BF-4718-9A05-E87663DF2055}"/>
                </a:ext>
              </a:extLst>
            </p:cNvPr>
            <p:cNvSpPr txBox="1"/>
            <p:nvPr/>
          </p:nvSpPr>
          <p:spPr>
            <a:xfrm>
              <a:off x="2182027" y="1903902"/>
              <a:ext cx="2234125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600" dirty="0">
                  <a:latin typeface="HY헤드라인M" pitchFamily="18" charset="-127"/>
                  <a:ea typeface="HY헤드라인M" pitchFamily="18" charset="-127"/>
                </a:rPr>
                <a:t>Montelukast </a:t>
              </a:r>
              <a:r>
                <a:rPr lang="ko-KR" altLang="en-US" sz="1600" dirty="0">
                  <a:latin typeface="HY헤드라인M" pitchFamily="18" charset="-127"/>
                  <a:ea typeface="HY헤드라인M" pitchFamily="18" charset="-127"/>
                </a:rPr>
                <a:t>복용 전 </a:t>
              </a:r>
              <a:endParaRPr lang="en-US" altLang="ko-KR" sz="1600" dirty="0">
                <a:latin typeface="HY헤드라인M" pitchFamily="18" charset="-127"/>
                <a:ea typeface="HY헤드라인M" pitchFamily="18" charset="-127"/>
              </a:endParaRPr>
            </a:p>
            <a:p>
              <a:pPr algn="ctr"/>
              <a:r>
                <a:rPr lang="en-US" altLang="ko-KR" sz="1600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31.5%</a:t>
              </a:r>
              <a:r>
                <a:rPr lang="en-US" altLang="ko-KR" sz="1600" dirty="0">
                  <a:latin typeface="HY헤드라인M" pitchFamily="18" charset="-127"/>
                  <a:ea typeface="HY헤드라인M" pitchFamily="18" charset="-127"/>
                </a:rPr>
                <a:t> </a:t>
              </a:r>
              <a:endParaRPr lang="ko-KR" altLang="en-US" sz="1600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F20C9046-1D42-4096-965B-638CCDA2F103}"/>
                </a:ext>
              </a:extLst>
            </p:cNvPr>
            <p:cNvSpPr txBox="1"/>
            <p:nvPr/>
          </p:nvSpPr>
          <p:spPr>
            <a:xfrm>
              <a:off x="4416152" y="1909835"/>
              <a:ext cx="2670423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600" dirty="0" err="1" smtClean="0">
                  <a:latin typeface="HY헤드라인M" pitchFamily="18" charset="-127"/>
                  <a:ea typeface="HY헤드라인M" pitchFamily="18" charset="-127"/>
                </a:rPr>
                <a:t>Montelukast</a:t>
              </a:r>
              <a:r>
                <a:rPr lang="en-US" altLang="ko-KR" sz="1600" dirty="0" smtClean="0">
                  <a:latin typeface="HY헤드라인M" pitchFamily="18" charset="-127"/>
                  <a:ea typeface="HY헤드라인M" pitchFamily="18" charset="-127"/>
                </a:rPr>
                <a:t> </a:t>
              </a:r>
              <a:r>
                <a:rPr lang="ko-KR" altLang="en-US" sz="1600" dirty="0">
                  <a:latin typeface="HY헤드라인M" pitchFamily="18" charset="-127"/>
                  <a:ea typeface="HY헤드라인M" pitchFamily="18" charset="-127"/>
                </a:rPr>
                <a:t>복용 후 </a:t>
              </a:r>
              <a:endParaRPr lang="en-US" altLang="ko-KR" sz="1600" dirty="0">
                <a:latin typeface="HY헤드라인M" pitchFamily="18" charset="-127"/>
                <a:ea typeface="HY헤드라인M" pitchFamily="18" charset="-127"/>
              </a:endParaRPr>
            </a:p>
            <a:p>
              <a:pPr algn="ctr"/>
              <a:r>
                <a:rPr lang="en-US" altLang="ko-KR" sz="1600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10.1%</a:t>
              </a:r>
              <a:endParaRPr lang="ko-KR" altLang="en-US" sz="1600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4320530" y="2003928"/>
              <a:ext cx="46252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 smtClean="0"/>
                <a:t>→</a:t>
              </a:r>
              <a:endParaRPr lang="ko-KR" altLang="en-US" b="1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728242" y="1008162"/>
              <a:ext cx="453785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①</a:t>
              </a:r>
              <a:endParaRPr lang="ko-KR" alt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728242" y="2567657"/>
              <a:ext cx="453785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/>
                <a:t>②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28241" y="2905695"/>
              <a:ext cx="453785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③</a:t>
              </a:r>
              <a:endParaRPr lang="ko-KR" altLang="en-US" dirty="0"/>
            </a:p>
          </p:txBody>
        </p:sp>
      </p:grpSp>
      <p:grpSp>
        <p:nvGrpSpPr>
          <p:cNvPr id="7" name="그룹 6"/>
          <p:cNvGrpSpPr/>
          <p:nvPr/>
        </p:nvGrpSpPr>
        <p:grpSpPr>
          <a:xfrm>
            <a:off x="1418472" y="4464546"/>
            <a:ext cx="5987353" cy="2376264"/>
            <a:chOff x="1418472" y="4464546"/>
            <a:chExt cx="5987353" cy="2376264"/>
          </a:xfrm>
        </p:grpSpPr>
        <p:sp>
          <p:nvSpPr>
            <p:cNvPr id="15" name="TextBox 14"/>
            <p:cNvSpPr txBox="1"/>
            <p:nvPr/>
          </p:nvSpPr>
          <p:spPr>
            <a:xfrm>
              <a:off x="1728242" y="4470930"/>
              <a:ext cx="5677583" cy="23698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알레르기 비염의 관리에 치료 이익 </a:t>
              </a:r>
              <a:r>
                <a:rPr lang="ko-KR" altLang="en-US" dirty="0" smtClean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있다</a:t>
              </a:r>
              <a:endParaRPr lang="en-US" altLang="ko-KR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r>
                <a:rPr lang="ko-KR" altLang="en-US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하지만 항히스타민제나 국소 </a:t>
              </a:r>
              <a:r>
                <a:rPr lang="en-US" altLang="ko-KR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corticosteroid</a:t>
              </a:r>
              <a:r>
                <a:rPr lang="ko-KR" altLang="en-US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와 </a:t>
              </a:r>
              <a:endPara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r>
                <a:rPr lang="ko-KR" altLang="en-US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비교할 정도 효과 </a:t>
              </a:r>
              <a:r>
                <a:rPr lang="ko-KR" altLang="en-US" dirty="0" smtClean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없다</a:t>
              </a:r>
              <a:endPara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endParaRPr lang="en-US" altLang="ko-KR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r>
                <a:rPr lang="ko-KR" altLang="en-US" dirty="0" err="1" smtClean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항히스타민제</a:t>
              </a:r>
              <a:r>
                <a:rPr lang="ko-KR" altLang="en-US" dirty="0" err="1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와</a:t>
              </a:r>
              <a:r>
                <a:rPr lang="ko-KR" altLang="en-US" dirty="0" smtClean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 </a:t>
              </a:r>
              <a:r>
                <a:rPr lang="ko-KR" altLang="en-US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병용 시 유의한 차이 </a:t>
              </a:r>
              <a:r>
                <a:rPr lang="ko-KR" altLang="en-US" dirty="0" smtClean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없다</a:t>
              </a:r>
              <a:endParaRPr lang="en-US" altLang="ko-KR" sz="15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endParaRPr lang="en-US" altLang="ko-KR" sz="15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r>
                <a:rPr lang="ko-KR" altLang="en-US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만성 비염에는 효과가 있을 수 있지만</a:t>
              </a:r>
              <a:r>
                <a:rPr lang="en-US" altLang="ko-KR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, </a:t>
              </a:r>
            </a:p>
            <a:p>
              <a:r>
                <a:rPr lang="ko-KR" altLang="en-US" dirty="0" err="1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비용종</a:t>
              </a:r>
              <a:r>
                <a:rPr lang="en-US" altLang="ko-KR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(nasal polyposis)</a:t>
              </a:r>
              <a:r>
                <a:rPr lang="ko-KR" altLang="en-US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에 대한 증거는 </a:t>
              </a:r>
              <a:r>
                <a:rPr lang="ko-KR" altLang="en-US" dirty="0" smtClean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없다</a:t>
              </a:r>
              <a:endPara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418473" y="4464546"/>
              <a:ext cx="453785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①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418472" y="5603509"/>
              <a:ext cx="453785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>
                  <a:solidFill>
                    <a:schemeClr val="bg1"/>
                  </a:solidFill>
                </a:rPr>
                <a:t>②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418473" y="6168057"/>
              <a:ext cx="453785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③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129902"/>
      </p:ext>
    </p:extLst>
  </p:cSld>
  <p:clrMapOvr>
    <a:masterClrMapping/>
  </p:clrMapOvr>
  <p:transition spd="slow" advTm="1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450" y="432098"/>
            <a:ext cx="4680000" cy="31855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066" y="4464546"/>
            <a:ext cx="69127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안녕하세요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제 이름은 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Suzanne </a:t>
            </a:r>
            <a:r>
              <a:rPr lang="en-US" altLang="ko-KR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Migrin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입니다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저는 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학교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피아노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노래를 좋아해요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319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:fade thruBlk="1"/>
      </p:transition>
    </mc:Choice>
    <mc:Fallback xmlns="">
      <p:transition spd="slow" advTm="4000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50" y="50"/>
            <a:ext cx="7200000" cy="72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4586935" y="288082"/>
            <a:ext cx="2613915" cy="553998"/>
            <a:chOff x="4586935" y="288082"/>
            <a:chExt cx="2613915" cy="553998"/>
          </a:xfrm>
        </p:grpSpPr>
        <p:sp>
          <p:nvSpPr>
            <p:cNvPr id="34" name="평행 사변형 16"/>
            <p:cNvSpPr/>
            <p:nvPr/>
          </p:nvSpPr>
          <p:spPr>
            <a:xfrm flipH="1" flipV="1">
              <a:off x="4586935" y="288082"/>
              <a:ext cx="2613915" cy="540000"/>
            </a:xfrm>
            <a:custGeom>
              <a:avLst/>
              <a:gdLst>
                <a:gd name="connsiteX0" fmla="*/ 0 w 3170415"/>
                <a:gd name="connsiteY0" fmla="*/ 540060 h 540060"/>
                <a:gd name="connsiteX1" fmla="*/ 135015 w 3170415"/>
                <a:gd name="connsiteY1" fmla="*/ 0 h 540060"/>
                <a:gd name="connsiteX2" fmla="*/ 3170415 w 3170415"/>
                <a:gd name="connsiteY2" fmla="*/ 0 h 540060"/>
                <a:gd name="connsiteX3" fmla="*/ 3035400 w 3170415"/>
                <a:gd name="connsiteY3" fmla="*/ 540060 h 540060"/>
                <a:gd name="connsiteX4" fmla="*/ 0 w 3170415"/>
                <a:gd name="connsiteY4" fmla="*/ 540060 h 540060"/>
                <a:gd name="connsiteX0" fmla="*/ 9841 w 3035400"/>
                <a:gd name="connsiteY0" fmla="*/ 540060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9841 w 3035400"/>
                <a:gd name="connsiteY4" fmla="*/ 540060 h 540060"/>
                <a:gd name="connsiteX0" fmla="*/ 18894 w 3035400"/>
                <a:gd name="connsiteY0" fmla="*/ 531007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18894 w 3035400"/>
                <a:gd name="connsiteY4" fmla="*/ 531007 h 540060"/>
                <a:gd name="connsiteX0" fmla="*/ 787 w 3035400"/>
                <a:gd name="connsiteY0" fmla="*/ 521953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787 w 3035400"/>
                <a:gd name="connsiteY4" fmla="*/ 521953 h 540060"/>
                <a:gd name="connsiteX0" fmla="*/ 787 w 3035400"/>
                <a:gd name="connsiteY0" fmla="*/ 549113 h 549113"/>
                <a:gd name="connsiteX1" fmla="*/ 0 w 3035400"/>
                <a:gd name="connsiteY1" fmla="*/ 0 h 549113"/>
                <a:gd name="connsiteX2" fmla="*/ 3035400 w 3035400"/>
                <a:gd name="connsiteY2" fmla="*/ 0 h 549113"/>
                <a:gd name="connsiteX3" fmla="*/ 2900385 w 3035400"/>
                <a:gd name="connsiteY3" fmla="*/ 540060 h 549113"/>
                <a:gd name="connsiteX4" fmla="*/ 787 w 3035400"/>
                <a:gd name="connsiteY4" fmla="*/ 549113 h 549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35400" h="549113">
                  <a:moveTo>
                    <a:pt x="787" y="549113"/>
                  </a:moveTo>
                  <a:cubicBezTo>
                    <a:pt x="525" y="375129"/>
                    <a:pt x="262" y="173984"/>
                    <a:pt x="0" y="0"/>
                  </a:cubicBezTo>
                  <a:lnTo>
                    <a:pt x="3035400" y="0"/>
                  </a:lnTo>
                  <a:lnTo>
                    <a:pt x="2900385" y="540060"/>
                  </a:lnTo>
                  <a:lnTo>
                    <a:pt x="787" y="549113"/>
                  </a:lnTo>
                  <a:close/>
                </a:path>
              </a:pathLst>
            </a:cu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71064" y="288082"/>
              <a:ext cx="192978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000" i="1" dirty="0" err="1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약동학</a:t>
              </a:r>
              <a:endParaRPr lang="ko-KR" altLang="en-US" sz="3000" i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41" name="그룹 40"/>
          <p:cNvGrpSpPr/>
          <p:nvPr/>
        </p:nvGrpSpPr>
        <p:grpSpPr>
          <a:xfrm>
            <a:off x="113588" y="140459"/>
            <a:ext cx="1974694" cy="291639"/>
            <a:chOff x="257604" y="284475"/>
            <a:chExt cx="1974694" cy="291639"/>
          </a:xfrm>
        </p:grpSpPr>
        <p:pic>
          <p:nvPicPr>
            <p:cNvPr id="44" name="그림 43">
              <a:extLst>
                <a:ext uri="{FF2B5EF4-FFF2-40B4-BE49-F238E27FC236}">
                  <a16:creationId xmlns="" xmlns:a16="http://schemas.microsoft.com/office/drawing/2014/main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604" y="284476"/>
              <a:ext cx="318510" cy="291638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="" xmlns:a16="http://schemas.microsoft.com/office/drawing/2014/main" id="{757ADAC0-CBD5-4F49-9103-25ED1BC24BAF}"/>
                </a:ext>
              </a:extLst>
            </p:cNvPr>
            <p:cNvSpPr txBox="1"/>
            <p:nvPr/>
          </p:nvSpPr>
          <p:spPr>
            <a:xfrm>
              <a:off x="576114" y="284475"/>
              <a:ext cx="1656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spc="-150" dirty="0">
                  <a:solidFill>
                    <a:srgbClr val="007434"/>
                  </a:solidFill>
                  <a:latin typeface="HY헤드라인M" pitchFamily="18" charset="-127"/>
                  <a:ea typeface="HY헤드라인M" pitchFamily="18" charset="-127"/>
                </a:rPr>
                <a:t>건강사회를 위한 약사회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BB438F17-5E11-4ED0-A46E-8872C292CA12}"/>
              </a:ext>
            </a:extLst>
          </p:cNvPr>
          <p:cNvSpPr txBox="1"/>
          <p:nvPr/>
        </p:nvSpPr>
        <p:spPr>
          <a:xfrm>
            <a:off x="2321878" y="1656234"/>
            <a:ext cx="4230899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경구로 투여되고 빠르게 흡수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1400" dirty="0"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en-US" altLang="ko-KR" sz="1400" dirty="0" err="1">
                <a:latin typeface="HY헤드라인M" pitchFamily="18" charset="-127"/>
                <a:ea typeface="HY헤드라인M" pitchFamily="18" charset="-127"/>
              </a:rPr>
              <a:t>Cmax</a:t>
            </a:r>
            <a:r>
              <a:rPr lang="en-US" altLang="ko-KR" sz="140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400" dirty="0">
                <a:latin typeface="HY헤드라인M" pitchFamily="18" charset="-127"/>
                <a:ea typeface="HY헤드라인M" pitchFamily="18" charset="-127"/>
              </a:rPr>
              <a:t>성인용 </a:t>
            </a:r>
            <a:r>
              <a:rPr lang="en-US" altLang="ko-KR" sz="1400" dirty="0">
                <a:latin typeface="HY헤드라인M" pitchFamily="18" charset="-127"/>
                <a:ea typeface="HY헤드라인M" pitchFamily="18" charset="-127"/>
              </a:rPr>
              <a:t>3-4</a:t>
            </a:r>
            <a:r>
              <a:rPr lang="ko-KR" altLang="en-US" sz="1400" dirty="0">
                <a:latin typeface="HY헤드라인M" pitchFamily="18" charset="-127"/>
                <a:ea typeface="HY헤드라인M" pitchFamily="18" charset="-127"/>
              </a:rPr>
              <a:t>시간 뒤</a:t>
            </a:r>
            <a:r>
              <a:rPr lang="en-US" altLang="ko-KR" sz="1400" dirty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1400" dirty="0" err="1">
                <a:latin typeface="HY헤드라인M" pitchFamily="18" charset="-127"/>
                <a:ea typeface="HY헤드라인M" pitchFamily="18" charset="-127"/>
              </a:rPr>
              <a:t>소아용</a:t>
            </a:r>
            <a:r>
              <a:rPr lang="ko-KR" altLang="en-US" sz="140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1400" dirty="0">
                <a:latin typeface="HY헤드라인M" pitchFamily="18" charset="-127"/>
                <a:ea typeface="HY헤드라인M" pitchFamily="18" charset="-127"/>
              </a:rPr>
              <a:t>2</a:t>
            </a:r>
            <a:r>
              <a:rPr lang="ko-KR" altLang="en-US" sz="1400" dirty="0">
                <a:latin typeface="HY헤드라인M" pitchFamily="18" charset="-127"/>
                <a:ea typeface="HY헤드라인M" pitchFamily="18" charset="-127"/>
              </a:rPr>
              <a:t>시간 뒤</a:t>
            </a:r>
            <a:r>
              <a:rPr lang="en-US" altLang="ko-KR" sz="1400" dirty="0">
                <a:latin typeface="HY헤드라인M" pitchFamily="18" charset="-127"/>
                <a:ea typeface="HY헤드라인M" pitchFamily="18" charset="-127"/>
              </a:rPr>
              <a:t>)</a:t>
            </a:r>
          </a:p>
          <a:p>
            <a:pPr algn="ctr"/>
            <a:endParaRPr lang="en-US" altLang="ko-KR" sz="900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생체 이용률은 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64%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8BB44583-AAE4-4410-A3CC-A194A075751D}"/>
              </a:ext>
            </a:extLst>
          </p:cNvPr>
          <p:cNvSpPr txBox="1"/>
          <p:nvPr/>
        </p:nvSpPr>
        <p:spPr>
          <a:xfrm>
            <a:off x="2471485" y="3046744"/>
            <a:ext cx="423089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혈장단백질과 결합하여 분포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2E7DD6AD-3C8E-4D6B-9BDF-B3DCB86DAE75}"/>
              </a:ext>
            </a:extLst>
          </p:cNvPr>
          <p:cNvSpPr txBox="1"/>
          <p:nvPr/>
        </p:nvSpPr>
        <p:spPr>
          <a:xfrm>
            <a:off x="2321878" y="3931454"/>
            <a:ext cx="42308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>
                <a:latin typeface="HY헤드라인M" pitchFamily="18" charset="-127"/>
                <a:ea typeface="HY헤드라인M" pitchFamily="18" charset="-127"/>
              </a:rPr>
              <a:t>Cytchrome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 P450 2C8 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에 의해 대사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반감기는 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2.7-5.5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시간으로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나타남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3F26B606-A111-4750-B249-8761D3D47E3A}"/>
              </a:ext>
            </a:extLst>
          </p:cNvPr>
          <p:cNvSpPr txBox="1"/>
          <p:nvPr/>
        </p:nvSpPr>
        <p:spPr>
          <a:xfrm>
            <a:off x="2321878" y="5020561"/>
            <a:ext cx="423089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담즙과 대변으로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배설됨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7C077B7A-928F-4109-86CF-8CE02BBF7E47}"/>
              </a:ext>
            </a:extLst>
          </p:cNvPr>
          <p:cNvSpPr txBox="1"/>
          <p:nvPr/>
        </p:nvSpPr>
        <p:spPr>
          <a:xfrm>
            <a:off x="720130" y="5893310"/>
            <a:ext cx="84652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b="1" dirty="0">
                <a:latin typeface="HY헤드라인M" pitchFamily="18" charset="-127"/>
                <a:ea typeface="HY헤드라인M" pitchFamily="18" charset="-127"/>
              </a:rPr>
              <a:t>독성</a:t>
            </a:r>
            <a:endParaRPr lang="en-US" altLang="ko-KR" sz="2500" b="1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D6F18A48-B087-4CFE-9666-EDEFF6CD88DC}"/>
              </a:ext>
            </a:extLst>
          </p:cNvPr>
          <p:cNvSpPr txBox="1"/>
          <p:nvPr/>
        </p:nvSpPr>
        <p:spPr>
          <a:xfrm>
            <a:off x="2321878" y="5731654"/>
            <a:ext cx="42308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과다 복용으로 복통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졸음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갈증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두통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구토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과잉 행동 및 경련 유발 가능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4758" y="1586548"/>
            <a:ext cx="4680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dirty="0" smtClean="0">
                <a:solidFill>
                  <a:schemeClr val="bg1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A</a:t>
            </a:r>
            <a:endParaRPr lang="ko-KR" altLang="en-US" sz="5000" dirty="0">
              <a:solidFill>
                <a:schemeClr val="bg1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0130" y="1874580"/>
            <a:ext cx="9361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>
                <a:latin typeface="HY헤드라인M" pitchFamily="18" charset="-127"/>
                <a:ea typeface="HY헤드라인M" pitchFamily="18" charset="-127"/>
              </a:rPr>
              <a:t>흡수</a:t>
            </a:r>
            <a:endParaRPr lang="en-US" altLang="ko-KR" sz="25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04758" y="2664346"/>
            <a:ext cx="4680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dirty="0">
                <a:solidFill>
                  <a:schemeClr val="bg1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D</a:t>
            </a:r>
            <a:endParaRPr lang="ko-KR" altLang="en-US" sz="5000" dirty="0">
              <a:solidFill>
                <a:schemeClr val="bg1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C4E2C714-F967-4827-AF02-CDE5A4EE9168}"/>
              </a:ext>
            </a:extLst>
          </p:cNvPr>
          <p:cNvSpPr txBox="1"/>
          <p:nvPr/>
        </p:nvSpPr>
        <p:spPr>
          <a:xfrm>
            <a:off x="720130" y="2952378"/>
            <a:ext cx="8373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>
                <a:latin typeface="HY헤드라인M" pitchFamily="18" charset="-127"/>
                <a:ea typeface="HY헤드라인M" pitchFamily="18" charset="-127"/>
              </a:rPr>
              <a:t>분포</a:t>
            </a:r>
            <a:endParaRPr lang="en-US" altLang="ko-KR" sz="25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28142" y="3746788"/>
            <a:ext cx="4680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dirty="0" smtClean="0">
                <a:solidFill>
                  <a:schemeClr val="bg1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M</a:t>
            </a:r>
            <a:endParaRPr lang="ko-KR" altLang="en-US" sz="5000" dirty="0">
              <a:solidFill>
                <a:schemeClr val="bg1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35C8BC1D-4563-4E66-8F5A-56CCA7C73ACD}"/>
              </a:ext>
            </a:extLst>
          </p:cNvPr>
          <p:cNvSpPr txBox="1"/>
          <p:nvPr/>
        </p:nvSpPr>
        <p:spPr>
          <a:xfrm>
            <a:off x="720130" y="4032498"/>
            <a:ext cx="10801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>
                <a:latin typeface="HY헤드라인M" pitchFamily="18" charset="-127"/>
                <a:ea typeface="HY헤드라인M" pitchFamily="18" charset="-127"/>
              </a:rPr>
              <a:t>대사</a:t>
            </a:r>
            <a:endParaRPr lang="en-US" altLang="ko-KR" sz="25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54156" y="4742031"/>
            <a:ext cx="4680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dirty="0">
                <a:solidFill>
                  <a:schemeClr val="bg1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E</a:t>
            </a:r>
            <a:endParaRPr lang="ko-KR" altLang="en-US" sz="5000" dirty="0">
              <a:solidFill>
                <a:schemeClr val="bg1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999B591A-1B11-40A8-8F6E-458DF545B3DD}"/>
              </a:ext>
            </a:extLst>
          </p:cNvPr>
          <p:cNvSpPr txBox="1"/>
          <p:nvPr/>
        </p:nvSpPr>
        <p:spPr>
          <a:xfrm>
            <a:off x="720130" y="4995604"/>
            <a:ext cx="10625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>
                <a:latin typeface="HY헤드라인M" pitchFamily="18" charset="-127"/>
                <a:ea typeface="HY헤드라인M" pitchFamily="18" charset="-127"/>
              </a:rPr>
              <a:t>배설</a:t>
            </a:r>
            <a:endParaRPr lang="en-US" altLang="ko-KR" sz="2500" dirty="0"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2000395"/>
      </p:ext>
    </p:extLst>
  </p:cSld>
  <p:clrMapOvr>
    <a:masterClrMapping/>
  </p:clrMapOvr>
  <p:transition spd="slow" advTm="15000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그룹 18"/>
          <p:cNvGrpSpPr/>
          <p:nvPr/>
        </p:nvGrpSpPr>
        <p:grpSpPr>
          <a:xfrm>
            <a:off x="113588" y="140459"/>
            <a:ext cx="1974694" cy="291639"/>
            <a:chOff x="257604" y="284475"/>
            <a:chExt cx="1974694" cy="291639"/>
          </a:xfrm>
        </p:grpSpPr>
        <p:pic>
          <p:nvPicPr>
            <p:cNvPr id="20" name="그림 19">
              <a:extLst>
                <a:ext uri="{FF2B5EF4-FFF2-40B4-BE49-F238E27FC236}">
                  <a16:creationId xmlns="" xmlns:a16="http://schemas.microsoft.com/office/drawing/2014/main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604" y="284476"/>
              <a:ext cx="318510" cy="291638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="" xmlns:a16="http://schemas.microsoft.com/office/drawing/2014/main" id="{757ADAC0-CBD5-4F49-9103-25ED1BC24BAF}"/>
                </a:ext>
              </a:extLst>
            </p:cNvPr>
            <p:cNvSpPr txBox="1"/>
            <p:nvPr/>
          </p:nvSpPr>
          <p:spPr>
            <a:xfrm>
              <a:off x="576114" y="284475"/>
              <a:ext cx="1656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spc="-150" dirty="0">
                  <a:solidFill>
                    <a:srgbClr val="007434"/>
                  </a:solidFill>
                  <a:latin typeface="HY헤드라인M" pitchFamily="18" charset="-127"/>
                  <a:ea typeface="HY헤드라인M" pitchFamily="18" charset="-127"/>
                </a:rPr>
                <a:t>건강사회를 위한 약사회</a:t>
              </a:r>
            </a:p>
          </p:txBody>
        </p:sp>
      </p:grpSp>
      <p:sp>
        <p:nvSpPr>
          <p:cNvPr id="9" name="직사각형 8"/>
          <p:cNvSpPr/>
          <p:nvPr/>
        </p:nvSpPr>
        <p:spPr>
          <a:xfrm>
            <a:off x="3456434" y="1440210"/>
            <a:ext cx="38164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200" spc="-7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전세계 </a:t>
            </a:r>
            <a:r>
              <a:rPr lang="en-US" altLang="ko-KR" sz="2200" spc="-7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13</a:t>
            </a:r>
            <a:r>
              <a:rPr lang="ko-KR" altLang="en-US" sz="2200" spc="-7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명 중 </a:t>
            </a:r>
            <a:r>
              <a:rPr lang="en-US" altLang="ko-KR" sz="2200" spc="-7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1</a:t>
            </a:r>
            <a:r>
              <a:rPr lang="ko-KR" altLang="en-US" sz="2200" spc="-7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명</a:t>
            </a:r>
            <a:r>
              <a:rPr lang="ko-KR" altLang="en-US" sz="2200" spc="-7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이 천식</a:t>
            </a:r>
            <a:endParaRPr lang="en-US" altLang="ko-KR" sz="2200" spc="-7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endParaRPr lang="en-US" altLang="ko-KR" sz="2400" spc="-7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200" spc="-7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국내 소아 </a:t>
            </a:r>
            <a:r>
              <a:rPr lang="ko-KR" altLang="en-US" sz="2200" spc="-7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청소년기 </a:t>
            </a:r>
            <a:r>
              <a:rPr lang="ko-KR" altLang="en-US" sz="2200" spc="-7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알레르기 비염 유병률 </a:t>
            </a:r>
            <a:r>
              <a:rPr lang="en-US" altLang="ko-KR" sz="2200" spc="-7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45%</a:t>
            </a:r>
          </a:p>
          <a:p>
            <a:pPr algn="ctr"/>
            <a:endParaRPr lang="en-US" altLang="ko-KR" sz="32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200" dirty="0" err="1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몬테루카스트</a:t>
            </a:r>
            <a:r>
              <a:rPr lang="en-US" altLang="ko-KR" sz="22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</a:p>
          <a:p>
            <a:pPr algn="ctr"/>
            <a:r>
              <a:rPr lang="ko-KR" altLang="en-US" sz="22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미국의 외래처방 기준</a:t>
            </a:r>
            <a:endParaRPr lang="en-US" altLang="ko-KR" sz="22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220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16</a:t>
            </a:r>
            <a:r>
              <a:rPr lang="ko-KR" altLang="en-US" sz="220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번째</a:t>
            </a:r>
            <a:r>
              <a:rPr lang="ko-KR" altLang="en-US" sz="22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로 많이 처방</a:t>
            </a:r>
            <a:endParaRPr lang="en-US" altLang="ko-KR" sz="22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endParaRPr lang="en-US" altLang="ko-KR" sz="22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2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미국에서 한 해에 </a:t>
            </a:r>
            <a:endParaRPr lang="en-US" altLang="ko-KR" sz="22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200" spc="-15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약 </a:t>
            </a:r>
            <a:r>
              <a:rPr lang="en-US" altLang="ko-KR" sz="2200" spc="-15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3190</a:t>
            </a:r>
            <a:r>
              <a:rPr lang="ko-KR" altLang="en-US" sz="2200" spc="-15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만 </a:t>
            </a:r>
            <a:r>
              <a:rPr lang="ko-KR" altLang="en-US" sz="2200" spc="-10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건 </a:t>
            </a:r>
            <a:r>
              <a:rPr lang="ko-KR" altLang="en-US" sz="2200" spc="-1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처방 </a:t>
            </a:r>
            <a:r>
              <a:rPr lang="en-US" altLang="ko-KR" sz="1800" spc="-15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(2017</a:t>
            </a:r>
            <a:r>
              <a:rPr lang="ko-KR" altLang="en-US" sz="1800" spc="-15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년</a:t>
            </a:r>
            <a:r>
              <a:rPr lang="en-US" altLang="ko-KR" sz="1800" spc="-15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</a:p>
          <a:p>
            <a:pPr algn="ctr"/>
            <a:endParaRPr lang="en-US" altLang="ko-KR" sz="22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200" spc="-15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국내 </a:t>
            </a:r>
            <a:r>
              <a:rPr lang="en-US" altLang="ko-KR" sz="2200" spc="-15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2019</a:t>
            </a:r>
            <a:r>
              <a:rPr lang="ko-KR" altLang="en-US" sz="2200" spc="-15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년 </a:t>
            </a:r>
            <a:r>
              <a:rPr lang="ko-KR" altLang="en-US" sz="2200" spc="-150" dirty="0" err="1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몬테루카스트</a:t>
            </a:r>
            <a:r>
              <a:rPr lang="ko-KR" altLang="en-US" sz="2200" spc="-15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endParaRPr lang="en-US" altLang="ko-KR" sz="2200" spc="-15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200" spc="-15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처방액</a:t>
            </a:r>
            <a:r>
              <a:rPr lang="ko-KR" altLang="en-US" sz="2200" spc="-15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2200" spc="-15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607</a:t>
            </a:r>
            <a:r>
              <a:rPr lang="ko-KR" altLang="en-US" sz="2200" spc="-15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억원 </a:t>
            </a:r>
            <a:r>
              <a:rPr lang="en-US" altLang="ko-KR" sz="1400" spc="-15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1400" spc="-150" dirty="0" err="1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유비스트</a:t>
            </a:r>
            <a:r>
              <a:rPr lang="en-US" altLang="ko-KR" sz="1400" spc="-15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sz="2200" spc="-15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216074" y="1580681"/>
            <a:ext cx="3312368" cy="4108001"/>
            <a:chOff x="3240410" y="639572"/>
            <a:chExt cx="3684092" cy="4662071"/>
          </a:xfrm>
        </p:grpSpPr>
        <p:pic>
          <p:nvPicPr>
            <p:cNvPr id="14" name="그림 13">
              <a:extLst>
                <a:ext uri="{FF2B5EF4-FFF2-40B4-BE49-F238E27FC236}">
                  <a16:creationId xmlns="" xmlns:a16="http://schemas.microsoft.com/office/drawing/2014/main" id="{3D0C9C11-4418-42E1-9490-5751E05E5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1386" y="639572"/>
              <a:ext cx="3533116" cy="4662071"/>
            </a:xfrm>
            <a:prstGeom prst="rect">
              <a:avLst/>
            </a:prstGeom>
          </p:spPr>
        </p:pic>
        <p:sp>
          <p:nvSpPr>
            <p:cNvPr id="15" name="직사각형 14"/>
            <p:cNvSpPr/>
            <p:nvPr/>
          </p:nvSpPr>
          <p:spPr>
            <a:xfrm>
              <a:off x="3240410" y="4608562"/>
              <a:ext cx="3096344" cy="2880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4032498" y="360090"/>
            <a:ext cx="3208918" cy="576064"/>
            <a:chOff x="5367351" y="2232298"/>
            <a:chExt cx="1860575" cy="576064"/>
          </a:xfrm>
        </p:grpSpPr>
        <p:sp>
          <p:nvSpPr>
            <p:cNvPr id="30" name="평행 사변형 16"/>
            <p:cNvSpPr/>
            <p:nvPr/>
          </p:nvSpPr>
          <p:spPr>
            <a:xfrm flipH="1" flipV="1">
              <a:off x="5367351" y="2268362"/>
              <a:ext cx="1833498" cy="540000"/>
            </a:xfrm>
            <a:custGeom>
              <a:avLst/>
              <a:gdLst>
                <a:gd name="connsiteX0" fmla="*/ 0 w 3170415"/>
                <a:gd name="connsiteY0" fmla="*/ 540060 h 540060"/>
                <a:gd name="connsiteX1" fmla="*/ 135015 w 3170415"/>
                <a:gd name="connsiteY1" fmla="*/ 0 h 540060"/>
                <a:gd name="connsiteX2" fmla="*/ 3170415 w 3170415"/>
                <a:gd name="connsiteY2" fmla="*/ 0 h 540060"/>
                <a:gd name="connsiteX3" fmla="*/ 3035400 w 3170415"/>
                <a:gd name="connsiteY3" fmla="*/ 540060 h 540060"/>
                <a:gd name="connsiteX4" fmla="*/ 0 w 3170415"/>
                <a:gd name="connsiteY4" fmla="*/ 540060 h 540060"/>
                <a:gd name="connsiteX0" fmla="*/ 9841 w 3035400"/>
                <a:gd name="connsiteY0" fmla="*/ 540060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9841 w 3035400"/>
                <a:gd name="connsiteY4" fmla="*/ 540060 h 540060"/>
                <a:gd name="connsiteX0" fmla="*/ 18894 w 3035400"/>
                <a:gd name="connsiteY0" fmla="*/ 531007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18894 w 3035400"/>
                <a:gd name="connsiteY4" fmla="*/ 531007 h 540060"/>
                <a:gd name="connsiteX0" fmla="*/ 787 w 3035400"/>
                <a:gd name="connsiteY0" fmla="*/ 521953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787 w 3035400"/>
                <a:gd name="connsiteY4" fmla="*/ 521953 h 540060"/>
                <a:gd name="connsiteX0" fmla="*/ 787 w 3035400"/>
                <a:gd name="connsiteY0" fmla="*/ 549113 h 549113"/>
                <a:gd name="connsiteX1" fmla="*/ 0 w 3035400"/>
                <a:gd name="connsiteY1" fmla="*/ 0 h 549113"/>
                <a:gd name="connsiteX2" fmla="*/ 3035400 w 3035400"/>
                <a:gd name="connsiteY2" fmla="*/ 0 h 549113"/>
                <a:gd name="connsiteX3" fmla="*/ 2900385 w 3035400"/>
                <a:gd name="connsiteY3" fmla="*/ 540060 h 549113"/>
                <a:gd name="connsiteX4" fmla="*/ 787 w 3035400"/>
                <a:gd name="connsiteY4" fmla="*/ 549113 h 549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35400" h="549113">
                  <a:moveTo>
                    <a:pt x="787" y="549113"/>
                  </a:moveTo>
                  <a:cubicBezTo>
                    <a:pt x="525" y="375129"/>
                    <a:pt x="262" y="173984"/>
                    <a:pt x="0" y="0"/>
                  </a:cubicBezTo>
                  <a:lnTo>
                    <a:pt x="3035400" y="0"/>
                  </a:lnTo>
                  <a:lnTo>
                    <a:pt x="2900385" y="540060"/>
                  </a:lnTo>
                  <a:lnTo>
                    <a:pt x="787" y="549113"/>
                  </a:lnTo>
                  <a:close/>
                </a:path>
              </a:pathLst>
            </a:cu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546906" y="2232298"/>
              <a:ext cx="168102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3000" i="1" dirty="0" err="1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montelukast</a:t>
              </a:r>
              <a:r>
                <a:rPr lang="en-US" altLang="ko-KR" sz="3000" i="1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?</a:t>
              </a:r>
              <a:endParaRPr lang="ko-KR" altLang="en-US" sz="3000" i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8419011"/>
      </p:ext>
    </p:extLst>
  </p:cSld>
  <p:clrMapOvr>
    <a:masterClrMapping/>
  </p:clrMapOvr>
  <p:transition spd="slow" advTm="15000">
    <p:cov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평행 사변형 5"/>
          <p:cNvSpPr/>
          <p:nvPr/>
        </p:nvSpPr>
        <p:spPr>
          <a:xfrm rot="5400000">
            <a:off x="477369" y="477369"/>
            <a:ext cx="6246112" cy="7200850"/>
          </a:xfrm>
          <a:custGeom>
            <a:avLst/>
            <a:gdLst>
              <a:gd name="connsiteX0" fmla="*/ 0 w 7200000"/>
              <a:gd name="connsiteY0" fmla="*/ 7200000 h 7200000"/>
              <a:gd name="connsiteX1" fmla="*/ 1800000 w 7200000"/>
              <a:gd name="connsiteY1" fmla="*/ 0 h 7200000"/>
              <a:gd name="connsiteX2" fmla="*/ 7200000 w 7200000"/>
              <a:gd name="connsiteY2" fmla="*/ 0 h 7200000"/>
              <a:gd name="connsiteX3" fmla="*/ 5400000 w 7200000"/>
              <a:gd name="connsiteY3" fmla="*/ 7200000 h 7200000"/>
              <a:gd name="connsiteX4" fmla="*/ 0 w 7200000"/>
              <a:gd name="connsiteY4" fmla="*/ 7200000 h 7200000"/>
              <a:gd name="connsiteX0" fmla="*/ 0 w 5584560"/>
              <a:gd name="connsiteY0" fmla="*/ 7210160 h 7210160"/>
              <a:gd name="connsiteX1" fmla="*/ 1800000 w 5584560"/>
              <a:gd name="connsiteY1" fmla="*/ 10160 h 7210160"/>
              <a:gd name="connsiteX2" fmla="*/ 5584560 w 5584560"/>
              <a:gd name="connsiteY2" fmla="*/ 0 h 7210160"/>
              <a:gd name="connsiteX3" fmla="*/ 5400000 w 5584560"/>
              <a:gd name="connsiteY3" fmla="*/ 7210160 h 7210160"/>
              <a:gd name="connsiteX4" fmla="*/ 0 w 5584560"/>
              <a:gd name="connsiteY4" fmla="*/ 7210160 h 7210160"/>
              <a:gd name="connsiteX0" fmla="*/ 0 w 5503280"/>
              <a:gd name="connsiteY0" fmla="*/ 7220320 h 7220320"/>
              <a:gd name="connsiteX1" fmla="*/ 1800000 w 5503280"/>
              <a:gd name="connsiteY1" fmla="*/ 20320 h 7220320"/>
              <a:gd name="connsiteX2" fmla="*/ 5503280 w 5503280"/>
              <a:gd name="connsiteY2" fmla="*/ 0 h 7220320"/>
              <a:gd name="connsiteX3" fmla="*/ 5400000 w 5503280"/>
              <a:gd name="connsiteY3" fmla="*/ 7220320 h 7220320"/>
              <a:gd name="connsiteX4" fmla="*/ 0 w 5503280"/>
              <a:gd name="connsiteY4" fmla="*/ 7220320 h 7220320"/>
              <a:gd name="connsiteX0" fmla="*/ 0 w 5462640"/>
              <a:gd name="connsiteY0" fmla="*/ 7220320 h 7220320"/>
              <a:gd name="connsiteX1" fmla="*/ 1800000 w 5462640"/>
              <a:gd name="connsiteY1" fmla="*/ 20320 h 7220320"/>
              <a:gd name="connsiteX2" fmla="*/ 5462640 w 5462640"/>
              <a:gd name="connsiteY2" fmla="*/ 0 h 7220320"/>
              <a:gd name="connsiteX3" fmla="*/ 5400000 w 5462640"/>
              <a:gd name="connsiteY3" fmla="*/ 7220320 h 7220320"/>
              <a:gd name="connsiteX4" fmla="*/ 0 w 5462640"/>
              <a:gd name="connsiteY4" fmla="*/ 7220320 h 7220320"/>
              <a:gd name="connsiteX0" fmla="*/ 0 w 5462640"/>
              <a:gd name="connsiteY0" fmla="*/ 7220320 h 7230480"/>
              <a:gd name="connsiteX1" fmla="*/ 1800000 w 5462640"/>
              <a:gd name="connsiteY1" fmla="*/ 20320 h 7230480"/>
              <a:gd name="connsiteX2" fmla="*/ 5462640 w 5462640"/>
              <a:gd name="connsiteY2" fmla="*/ 0 h 7230480"/>
              <a:gd name="connsiteX3" fmla="*/ 5460960 w 5462640"/>
              <a:gd name="connsiteY3" fmla="*/ 7230480 h 7230480"/>
              <a:gd name="connsiteX4" fmla="*/ 0 w 5462640"/>
              <a:gd name="connsiteY4" fmla="*/ 7220320 h 7230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40" h="7230480">
                <a:moveTo>
                  <a:pt x="0" y="7220320"/>
                </a:moveTo>
                <a:lnTo>
                  <a:pt x="1800000" y="20320"/>
                </a:lnTo>
                <a:lnTo>
                  <a:pt x="5462640" y="0"/>
                </a:lnTo>
                <a:lnTo>
                  <a:pt x="5460960" y="7230480"/>
                </a:lnTo>
                <a:lnTo>
                  <a:pt x="0" y="72203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448322" y="3933195"/>
            <a:ext cx="468052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>
                <a:latin typeface="HY헤드라인M" pitchFamily="18" charset="-127"/>
                <a:ea typeface="HY헤드라인M" pitchFamily="18" charset="-127"/>
              </a:rPr>
              <a:t>우울감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6.93</a:t>
            </a:r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배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증가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어린이에게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 대부분 드러난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 </a:t>
            </a:r>
          </a:p>
          <a:p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공격적인 행동 </a:t>
            </a:r>
            <a:r>
              <a: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29.77</a:t>
            </a:r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배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 증가</a:t>
            </a:r>
          </a:p>
        </p:txBody>
      </p:sp>
      <p:grpSp>
        <p:nvGrpSpPr>
          <p:cNvPr id="11" name="그룹 10"/>
          <p:cNvGrpSpPr/>
          <p:nvPr/>
        </p:nvGrpSpPr>
        <p:grpSpPr>
          <a:xfrm>
            <a:off x="113588" y="140459"/>
            <a:ext cx="1974694" cy="291639"/>
            <a:chOff x="257604" y="284475"/>
            <a:chExt cx="1974694" cy="291639"/>
          </a:xfrm>
        </p:grpSpPr>
        <p:pic>
          <p:nvPicPr>
            <p:cNvPr id="12" name="그림 11">
              <a:extLst>
                <a:ext uri="{FF2B5EF4-FFF2-40B4-BE49-F238E27FC236}">
                  <a16:creationId xmlns="" xmlns:a16="http://schemas.microsoft.com/office/drawing/2014/main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604" y="284476"/>
              <a:ext cx="318510" cy="291638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757ADAC0-CBD5-4F49-9103-25ED1BC24BAF}"/>
                </a:ext>
              </a:extLst>
            </p:cNvPr>
            <p:cNvSpPr txBox="1"/>
            <p:nvPr/>
          </p:nvSpPr>
          <p:spPr>
            <a:xfrm>
              <a:off x="576114" y="284475"/>
              <a:ext cx="1656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spc="-150" dirty="0">
                  <a:solidFill>
                    <a:srgbClr val="007434"/>
                  </a:solidFill>
                  <a:latin typeface="HY헤드라인M" pitchFamily="18" charset="-127"/>
                  <a:ea typeface="HY헤드라인M" pitchFamily="18" charset="-127"/>
                </a:rPr>
                <a:t>건강사회를 위한 약사회</a:t>
              </a:r>
            </a:p>
          </p:txBody>
        </p:sp>
      </p:grpSp>
      <p:grpSp>
        <p:nvGrpSpPr>
          <p:cNvPr id="23" name="그룹 22"/>
          <p:cNvGrpSpPr/>
          <p:nvPr/>
        </p:nvGrpSpPr>
        <p:grpSpPr>
          <a:xfrm>
            <a:off x="792138" y="3817113"/>
            <a:ext cx="1669844" cy="1439521"/>
            <a:chOff x="936154" y="3100417"/>
            <a:chExt cx="1669844" cy="1439521"/>
          </a:xfrm>
        </p:grpSpPr>
        <p:sp>
          <p:nvSpPr>
            <p:cNvPr id="16" name="육각형 15"/>
            <p:cNvSpPr/>
            <p:nvPr/>
          </p:nvSpPr>
          <p:spPr>
            <a:xfrm>
              <a:off x="936154" y="3100417"/>
              <a:ext cx="1669844" cy="1439521"/>
            </a:xfrm>
            <a:prstGeom prst="hexagon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36154" y="3555444"/>
              <a:ext cx="166984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600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네덜란드</a:t>
              </a: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346430" y="5528967"/>
            <a:ext cx="1669844" cy="1439521"/>
            <a:chOff x="276079" y="4692338"/>
            <a:chExt cx="1669844" cy="1439521"/>
          </a:xfrm>
        </p:grpSpPr>
        <p:sp>
          <p:nvSpPr>
            <p:cNvPr id="17" name="육각형 16"/>
            <p:cNvSpPr/>
            <p:nvPr/>
          </p:nvSpPr>
          <p:spPr>
            <a:xfrm>
              <a:off x="276079" y="4692338"/>
              <a:ext cx="1669844" cy="1439521"/>
            </a:xfrm>
            <a:prstGeom prst="hexagon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76079" y="5184626"/>
              <a:ext cx="166984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600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영국</a:t>
              </a:r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288082" y="2088282"/>
            <a:ext cx="1773911" cy="1439521"/>
            <a:chOff x="328946" y="1440848"/>
            <a:chExt cx="1773911" cy="1439521"/>
          </a:xfrm>
        </p:grpSpPr>
        <p:sp>
          <p:nvSpPr>
            <p:cNvPr id="15" name="육각형 14"/>
            <p:cNvSpPr/>
            <p:nvPr/>
          </p:nvSpPr>
          <p:spPr>
            <a:xfrm>
              <a:off x="388951" y="1440848"/>
              <a:ext cx="1669844" cy="1439521"/>
            </a:xfrm>
            <a:prstGeom prst="hexagon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28946" y="1904834"/>
              <a:ext cx="177391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600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인과관계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088282" y="5832698"/>
            <a:ext cx="475252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수면장애와 </a:t>
            </a:r>
            <a:r>
              <a:rPr lang="ko-KR" altLang="en-US" dirty="0" err="1">
                <a:latin typeface="HY헤드라인M" pitchFamily="18" charset="-127"/>
                <a:ea typeface="HY헤드라인M" pitchFamily="18" charset="-127"/>
              </a:rPr>
              <a:t>우울감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불안감 </a:t>
            </a:r>
            <a:r>
              <a: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100</a:t>
            </a:r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명 중 </a:t>
            </a:r>
            <a:r>
              <a: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1</a:t>
            </a:r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명</a:t>
            </a:r>
            <a:endParaRPr lang="en-US" altLang="ko-KR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  <a:p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집중력과 기억력 장애 </a:t>
            </a:r>
            <a:r>
              <a: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1,000</a:t>
            </a:r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명 중 </a:t>
            </a:r>
            <a:r>
              <a: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1</a:t>
            </a:r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명</a:t>
            </a:r>
            <a:endParaRPr lang="en-US" altLang="ko-KR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  <a:p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환각과 자살행동은 </a:t>
            </a:r>
            <a:r>
              <a: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10,000</a:t>
            </a:r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명 중 </a:t>
            </a:r>
            <a:r>
              <a: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1</a:t>
            </a:r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명</a:t>
            </a:r>
          </a:p>
        </p:txBody>
      </p:sp>
      <p:sp>
        <p:nvSpPr>
          <p:cNvPr id="26" name="원호 25"/>
          <p:cNvSpPr/>
          <p:nvPr/>
        </p:nvSpPr>
        <p:spPr>
          <a:xfrm rot="12753185">
            <a:off x="526173" y="2797209"/>
            <a:ext cx="1785533" cy="1673943"/>
          </a:xfrm>
          <a:prstGeom prst="arc">
            <a:avLst/>
          </a:prstGeom>
          <a:ln w="63500">
            <a:solidFill>
              <a:srgbClr val="00743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원호 26"/>
          <p:cNvSpPr/>
          <p:nvPr/>
        </p:nvSpPr>
        <p:spPr>
          <a:xfrm rot="15345028">
            <a:off x="452576" y="4842906"/>
            <a:ext cx="1785533" cy="1673943"/>
          </a:xfrm>
          <a:prstGeom prst="arc">
            <a:avLst/>
          </a:prstGeom>
          <a:ln w="63500">
            <a:solidFill>
              <a:srgbClr val="00743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2061993" y="1944266"/>
            <a:ext cx="468052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err="1">
                <a:latin typeface="HY헤드라인M" pitchFamily="18" charset="-127"/>
                <a:ea typeface="HY헤드라인M" pitchFamily="18" charset="-127"/>
              </a:rPr>
              <a:t>Montelukast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는 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어린이와 성인 모두에게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우울증과 같은 정신신경계 부작용과 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강한 인과관계를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보입니다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3629" y="343247"/>
            <a:ext cx="66552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700" i="1" spc="-100" dirty="0" err="1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Montelukast</a:t>
            </a:r>
            <a:r>
              <a:rPr lang="ko-KR" altLang="en-US" sz="2700" i="1" spc="-1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 정신신경계 부작용은</a:t>
            </a:r>
            <a:endParaRPr lang="en-US" altLang="ko-KR" sz="2700" i="1" spc="-1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r"/>
            <a:r>
              <a:rPr lang="ko-KR" altLang="en-US" sz="2700" i="1" spc="-1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성인보다 </a:t>
            </a:r>
            <a:r>
              <a:rPr lang="ko-KR" altLang="en-US" sz="2700" i="1" u="sng" spc="-1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어린이 </a:t>
            </a:r>
            <a:r>
              <a:rPr lang="ko-KR" altLang="en-US" sz="2700" i="1" spc="-1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에게</a:t>
            </a:r>
            <a:endParaRPr lang="en-US" altLang="ko-KR" sz="2700" i="1" spc="-1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r"/>
            <a:r>
              <a:rPr lang="ko-KR" altLang="en-US" sz="2700" i="1" spc="-1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더욱 빈번하게 나타났습니다</a:t>
            </a:r>
          </a:p>
        </p:txBody>
      </p:sp>
    </p:spTree>
    <p:extLst>
      <p:ext uri="{BB962C8B-B14F-4D97-AF65-F5344CB8AC3E}">
        <p14:creationId xmlns:p14="http://schemas.microsoft.com/office/powerpoint/2010/main" val="3257296112"/>
      </p:ext>
    </p:extLst>
  </p:cSld>
  <p:clrMapOvr>
    <a:masterClrMapping/>
  </p:clrMapOvr>
  <p:transition spd="slow" advTm="15000">
    <p:cov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평행 사변형 5"/>
          <p:cNvSpPr/>
          <p:nvPr/>
        </p:nvSpPr>
        <p:spPr>
          <a:xfrm rot="5400000">
            <a:off x="477369" y="477369"/>
            <a:ext cx="6246112" cy="7200850"/>
          </a:xfrm>
          <a:custGeom>
            <a:avLst/>
            <a:gdLst>
              <a:gd name="connsiteX0" fmla="*/ 0 w 7200000"/>
              <a:gd name="connsiteY0" fmla="*/ 7200000 h 7200000"/>
              <a:gd name="connsiteX1" fmla="*/ 1800000 w 7200000"/>
              <a:gd name="connsiteY1" fmla="*/ 0 h 7200000"/>
              <a:gd name="connsiteX2" fmla="*/ 7200000 w 7200000"/>
              <a:gd name="connsiteY2" fmla="*/ 0 h 7200000"/>
              <a:gd name="connsiteX3" fmla="*/ 5400000 w 7200000"/>
              <a:gd name="connsiteY3" fmla="*/ 7200000 h 7200000"/>
              <a:gd name="connsiteX4" fmla="*/ 0 w 7200000"/>
              <a:gd name="connsiteY4" fmla="*/ 7200000 h 7200000"/>
              <a:gd name="connsiteX0" fmla="*/ 0 w 5584560"/>
              <a:gd name="connsiteY0" fmla="*/ 7210160 h 7210160"/>
              <a:gd name="connsiteX1" fmla="*/ 1800000 w 5584560"/>
              <a:gd name="connsiteY1" fmla="*/ 10160 h 7210160"/>
              <a:gd name="connsiteX2" fmla="*/ 5584560 w 5584560"/>
              <a:gd name="connsiteY2" fmla="*/ 0 h 7210160"/>
              <a:gd name="connsiteX3" fmla="*/ 5400000 w 5584560"/>
              <a:gd name="connsiteY3" fmla="*/ 7210160 h 7210160"/>
              <a:gd name="connsiteX4" fmla="*/ 0 w 5584560"/>
              <a:gd name="connsiteY4" fmla="*/ 7210160 h 7210160"/>
              <a:gd name="connsiteX0" fmla="*/ 0 w 5503280"/>
              <a:gd name="connsiteY0" fmla="*/ 7220320 h 7220320"/>
              <a:gd name="connsiteX1" fmla="*/ 1800000 w 5503280"/>
              <a:gd name="connsiteY1" fmla="*/ 20320 h 7220320"/>
              <a:gd name="connsiteX2" fmla="*/ 5503280 w 5503280"/>
              <a:gd name="connsiteY2" fmla="*/ 0 h 7220320"/>
              <a:gd name="connsiteX3" fmla="*/ 5400000 w 5503280"/>
              <a:gd name="connsiteY3" fmla="*/ 7220320 h 7220320"/>
              <a:gd name="connsiteX4" fmla="*/ 0 w 5503280"/>
              <a:gd name="connsiteY4" fmla="*/ 7220320 h 7220320"/>
              <a:gd name="connsiteX0" fmla="*/ 0 w 5462640"/>
              <a:gd name="connsiteY0" fmla="*/ 7220320 h 7220320"/>
              <a:gd name="connsiteX1" fmla="*/ 1800000 w 5462640"/>
              <a:gd name="connsiteY1" fmla="*/ 20320 h 7220320"/>
              <a:gd name="connsiteX2" fmla="*/ 5462640 w 5462640"/>
              <a:gd name="connsiteY2" fmla="*/ 0 h 7220320"/>
              <a:gd name="connsiteX3" fmla="*/ 5400000 w 5462640"/>
              <a:gd name="connsiteY3" fmla="*/ 7220320 h 7220320"/>
              <a:gd name="connsiteX4" fmla="*/ 0 w 5462640"/>
              <a:gd name="connsiteY4" fmla="*/ 7220320 h 7220320"/>
              <a:gd name="connsiteX0" fmla="*/ 0 w 5462640"/>
              <a:gd name="connsiteY0" fmla="*/ 7220320 h 7230480"/>
              <a:gd name="connsiteX1" fmla="*/ 1800000 w 5462640"/>
              <a:gd name="connsiteY1" fmla="*/ 20320 h 7230480"/>
              <a:gd name="connsiteX2" fmla="*/ 5462640 w 5462640"/>
              <a:gd name="connsiteY2" fmla="*/ 0 h 7230480"/>
              <a:gd name="connsiteX3" fmla="*/ 5460960 w 5462640"/>
              <a:gd name="connsiteY3" fmla="*/ 7230480 h 7230480"/>
              <a:gd name="connsiteX4" fmla="*/ 0 w 5462640"/>
              <a:gd name="connsiteY4" fmla="*/ 7220320 h 7230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40" h="7230480">
                <a:moveTo>
                  <a:pt x="0" y="7220320"/>
                </a:moveTo>
                <a:lnTo>
                  <a:pt x="1800000" y="20320"/>
                </a:lnTo>
                <a:lnTo>
                  <a:pt x="5462640" y="0"/>
                </a:lnTo>
                <a:lnTo>
                  <a:pt x="5460960" y="7230480"/>
                </a:lnTo>
                <a:lnTo>
                  <a:pt x="0" y="72203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" name="그룹 10"/>
          <p:cNvGrpSpPr/>
          <p:nvPr/>
        </p:nvGrpSpPr>
        <p:grpSpPr>
          <a:xfrm>
            <a:off x="113588" y="140459"/>
            <a:ext cx="1974694" cy="291639"/>
            <a:chOff x="257604" y="284475"/>
            <a:chExt cx="1974694" cy="291639"/>
          </a:xfrm>
        </p:grpSpPr>
        <p:pic>
          <p:nvPicPr>
            <p:cNvPr id="12" name="그림 11">
              <a:extLst>
                <a:ext uri="{FF2B5EF4-FFF2-40B4-BE49-F238E27FC236}">
                  <a16:creationId xmlns="" xmlns:a16="http://schemas.microsoft.com/office/drawing/2014/main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604" y="284476"/>
              <a:ext cx="318510" cy="291638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757ADAC0-CBD5-4F49-9103-25ED1BC24BAF}"/>
                </a:ext>
              </a:extLst>
            </p:cNvPr>
            <p:cNvSpPr txBox="1"/>
            <p:nvPr/>
          </p:nvSpPr>
          <p:spPr>
            <a:xfrm>
              <a:off x="576114" y="284475"/>
              <a:ext cx="1656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spc="-150" dirty="0">
                  <a:solidFill>
                    <a:srgbClr val="007434"/>
                  </a:solidFill>
                  <a:latin typeface="HY헤드라인M" pitchFamily="18" charset="-127"/>
                  <a:ea typeface="HY헤드라인M" pitchFamily="18" charset="-127"/>
                </a:rPr>
                <a:t>건강사회를 위한 약사회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72058" y="2788612"/>
            <a:ext cx="6950026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>
                <a:latin typeface="HY헤드라인M" pitchFamily="18" charset="-127"/>
                <a:ea typeface="HY헤드라인M" pitchFamily="18" charset="-127"/>
              </a:rPr>
              <a:t>Montelukast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의 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ICSR(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개별사례안전보고서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) 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총 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14,670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개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그 중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18</a:t>
            </a:r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세 미만의 정신 장애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에 해당하는 것은 </a:t>
            </a:r>
            <a:r>
              <a:rPr lang="en-US" altLang="ko-KR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2,630</a:t>
            </a:r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개</a:t>
            </a:r>
            <a:endParaRPr lang="en-US" altLang="ko-KR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endParaRPr lang="en-US" altLang="ko-KR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	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영아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(-2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세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)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의 주요 증상은 수면장애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	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아동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(2-11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세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)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의 주요 증상은 우울증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불안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	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청소년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(12-17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세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)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의 주요 증상은 우울증 및 자살 행동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자살 행동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은 모든 연령 그룹에서 </a:t>
            </a:r>
            <a:r>
              <a:rPr lang="ko-KR" altLang="en-US" dirty="0" err="1">
                <a:latin typeface="HY헤드라인M" pitchFamily="18" charset="-127"/>
                <a:ea typeface="HY헤드라인M" pitchFamily="18" charset="-127"/>
              </a:rPr>
              <a:t>과잉표현되었으며</a:t>
            </a:r>
            <a:r>
              <a:rPr lang="en-US" altLang="ko-KR" dirty="0">
                <a:latin typeface="HY헤드라인M" pitchFamily="18" charset="-127"/>
                <a:ea typeface="HY헤드라인M" pitchFamily="18" charset="-127"/>
              </a:rPr>
              <a:t>,</a:t>
            </a:r>
          </a:p>
          <a:p>
            <a:pPr algn="ctr"/>
            <a:r>
              <a:rPr lang="en-US" altLang="ko-KR" spc="-80" dirty="0">
                <a:latin typeface="HY헤드라인M" pitchFamily="18" charset="-127"/>
                <a:ea typeface="HY헤드라인M" pitchFamily="18" charset="-127"/>
              </a:rPr>
              <a:t>IC(</a:t>
            </a:r>
            <a:r>
              <a:rPr lang="ko-KR" altLang="en-US" spc="-80" dirty="0">
                <a:latin typeface="HY헤드라인M" pitchFamily="18" charset="-127"/>
                <a:ea typeface="HY헤드라인M" pitchFamily="18" charset="-127"/>
              </a:rPr>
              <a:t>정보구성요소</a:t>
            </a:r>
            <a:r>
              <a:rPr lang="en-US" altLang="ko-KR" spc="-80" dirty="0">
                <a:latin typeface="HY헤드라인M" pitchFamily="18" charset="-127"/>
                <a:ea typeface="HY헤드라인M" pitchFamily="18" charset="-127"/>
              </a:rPr>
              <a:t>)</a:t>
            </a:r>
            <a:r>
              <a:rPr lang="ko-KR" altLang="en-US" spc="-80" dirty="0">
                <a:latin typeface="HY헤드라인M" pitchFamily="18" charset="-127"/>
                <a:ea typeface="HY헤드라인M" pitchFamily="18" charset="-127"/>
              </a:rPr>
              <a:t>값은 아동에서 </a:t>
            </a:r>
            <a:r>
              <a:rPr lang="en-US" altLang="ko-KR" spc="-8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5.01</a:t>
            </a:r>
            <a:r>
              <a:rPr lang="en-US" altLang="ko-KR" spc="-80" dirty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pc="-80" dirty="0">
                <a:latin typeface="HY헤드라인M" pitchFamily="18" charset="-127"/>
                <a:ea typeface="HY헤드라인M" pitchFamily="18" charset="-127"/>
              </a:rPr>
              <a:t>청소년에서 </a:t>
            </a:r>
            <a:r>
              <a:rPr lang="en-US" altLang="ko-KR" spc="-8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3.85</a:t>
            </a:r>
            <a:r>
              <a:rPr lang="ko-KR" altLang="en-US" spc="-8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배</a:t>
            </a:r>
            <a:r>
              <a:rPr lang="ko-KR" altLang="en-US" spc="-80" dirty="0">
                <a:latin typeface="HY헤드라인M" pitchFamily="18" charset="-127"/>
                <a:ea typeface="HY헤드라인M" pitchFamily="18" charset="-127"/>
              </a:rPr>
              <a:t>에 도달</a:t>
            </a:r>
            <a:endParaRPr lang="en-US" altLang="ko-KR" spc="-80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1400" dirty="0">
                <a:latin typeface="HY헤드라인M" pitchFamily="18" charset="-127"/>
                <a:ea typeface="HY헤드라인M" pitchFamily="18" charset="-127"/>
              </a:rPr>
              <a:t>(IC : </a:t>
            </a:r>
            <a:r>
              <a:rPr lang="ko-KR" altLang="en-US" sz="1400" dirty="0">
                <a:latin typeface="HY헤드라인M" pitchFamily="18" charset="-127"/>
                <a:ea typeface="HY헤드라인M" pitchFamily="18" charset="-127"/>
              </a:rPr>
              <a:t>주어진 약물에 대한 예상과 보고된 약물부작용</a:t>
            </a:r>
            <a:r>
              <a:rPr lang="en-US" altLang="ko-KR" sz="140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400" dirty="0">
                <a:latin typeface="HY헤드라인M" pitchFamily="18" charset="-127"/>
                <a:ea typeface="HY헤드라인M" pitchFamily="18" charset="-127"/>
              </a:rPr>
              <a:t>비율 사이의 불균형을 측정한 값</a:t>
            </a:r>
            <a:r>
              <a:rPr lang="en-US" altLang="ko-KR" sz="1400" dirty="0">
                <a:latin typeface="HY헤드라인M" pitchFamily="18" charset="-127"/>
                <a:ea typeface="HY헤드라인M" pitchFamily="18" charset="-127"/>
              </a:rPr>
              <a:t>)</a:t>
            </a:r>
          </a:p>
          <a:p>
            <a:pPr algn="ctr"/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예상치 못하게 발생한 자살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은 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청소년 또는 전체 인구보다 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어린이에서 더 자주 </a:t>
            </a:r>
            <a:r>
              <a:rPr lang="ko-KR" altLang="en-US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보고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됩니</a:t>
            </a:r>
            <a:r>
              <a:rPr lang="ko-KR" altLang="en-US" dirty="0">
                <a:latin typeface="HY헤드라인M" pitchFamily="18" charset="-127"/>
                <a:ea typeface="HY헤드라인M" pitchFamily="18" charset="-127"/>
              </a:rPr>
              <a:t>다</a:t>
            </a:r>
            <a:endParaRPr lang="en-US" altLang="ko-KR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24BD83D-2644-4F25-8D57-032CD21BF956}"/>
              </a:ext>
            </a:extLst>
          </p:cNvPr>
          <p:cNvSpPr txBox="1"/>
          <p:nvPr/>
        </p:nvSpPr>
        <p:spPr>
          <a:xfrm>
            <a:off x="473629" y="343247"/>
            <a:ext cx="66552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700" i="1" spc="-100" dirty="0" err="1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Montelukast</a:t>
            </a:r>
            <a:r>
              <a:rPr lang="ko-KR" altLang="en-US" sz="2700" i="1" spc="-1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 정신신경계 부작용은</a:t>
            </a:r>
            <a:endParaRPr lang="en-US" altLang="ko-KR" sz="2700" i="1" spc="-1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r"/>
            <a:r>
              <a:rPr lang="ko-KR" altLang="en-US" sz="2700" i="1" spc="-1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성인보다 </a:t>
            </a:r>
            <a:r>
              <a:rPr lang="ko-KR" altLang="en-US" sz="2700" i="1" u="sng" spc="-1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어린이 </a:t>
            </a:r>
            <a:r>
              <a:rPr lang="ko-KR" altLang="en-US" sz="2700" i="1" spc="-1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에게</a:t>
            </a:r>
            <a:endParaRPr lang="en-US" altLang="ko-KR" sz="2700" i="1" spc="-1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r"/>
            <a:r>
              <a:rPr lang="ko-KR" altLang="en-US" sz="2700" i="1" spc="-1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더욱 빈번하게 나타났습니다</a:t>
            </a:r>
          </a:p>
        </p:txBody>
      </p:sp>
    </p:spTree>
    <p:extLst>
      <p:ext uri="{BB962C8B-B14F-4D97-AF65-F5344CB8AC3E}">
        <p14:creationId xmlns:p14="http://schemas.microsoft.com/office/powerpoint/2010/main" val="3847499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20000"/>
    </mc:Choice>
    <mc:Fallback>
      <p:transition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그룹 21"/>
          <p:cNvGrpSpPr/>
          <p:nvPr/>
        </p:nvGrpSpPr>
        <p:grpSpPr>
          <a:xfrm>
            <a:off x="1440210" y="1368202"/>
            <a:ext cx="4536504" cy="2448272"/>
            <a:chOff x="216074" y="1296194"/>
            <a:chExt cx="4536504" cy="2448272"/>
          </a:xfrm>
          <a:solidFill>
            <a:schemeClr val="bg1"/>
          </a:solidFill>
        </p:grpSpPr>
        <p:sp>
          <p:nvSpPr>
            <p:cNvPr id="19" name="직사각형 18"/>
            <p:cNvSpPr/>
            <p:nvPr/>
          </p:nvSpPr>
          <p:spPr>
            <a:xfrm>
              <a:off x="216074" y="1296194"/>
              <a:ext cx="4536504" cy="2448272"/>
            </a:xfrm>
            <a:prstGeom prst="rect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48122" y="1707044"/>
              <a:ext cx="3627403" cy="167738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500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1. </a:t>
              </a:r>
              <a:r>
                <a:rPr lang="ko-KR" altLang="en-US" sz="2500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블랙박스 경고</a:t>
              </a:r>
              <a:endParaRPr lang="en-US" altLang="ko-KR" sz="250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endParaRPr lang="en-US" altLang="ko-KR" sz="1000" dirty="0">
                <a:latin typeface="HY헤드라인M" pitchFamily="18" charset="-127"/>
                <a:ea typeface="HY헤드라인M" pitchFamily="18" charset="-127"/>
              </a:endParaRPr>
            </a:p>
            <a:p>
              <a:r>
                <a:rPr lang="en-US" altLang="ko-KR" sz="1700" dirty="0">
                  <a:latin typeface="HY헤드라인M" pitchFamily="18" charset="-127"/>
                  <a:ea typeface="HY헤드라인M" pitchFamily="18" charset="-127"/>
                </a:rPr>
                <a:t>FDA</a:t>
              </a:r>
              <a:r>
                <a:rPr lang="ko-KR" altLang="en-US" sz="1700" dirty="0">
                  <a:latin typeface="HY헤드라인M" pitchFamily="18" charset="-127"/>
                  <a:ea typeface="HY헤드라인M" pitchFamily="18" charset="-127"/>
                </a:rPr>
                <a:t>는</a:t>
              </a:r>
              <a:r>
                <a:rPr lang="en-US" altLang="ko-KR" sz="1700" dirty="0">
                  <a:latin typeface="HY헤드라인M" pitchFamily="18" charset="-127"/>
                  <a:ea typeface="HY헤드라인M" pitchFamily="18" charset="-127"/>
                </a:rPr>
                <a:t> </a:t>
              </a:r>
              <a:r>
                <a:rPr lang="ko-KR" altLang="en-US" sz="1700" dirty="0" err="1">
                  <a:latin typeface="HY헤드라인M" pitchFamily="18" charset="-127"/>
                  <a:ea typeface="HY헤드라인M" pitchFamily="18" charset="-127"/>
                </a:rPr>
                <a:t>싱귤레어</a:t>
              </a:r>
              <a:r>
                <a:rPr lang="ko-KR" altLang="en-US" sz="1700" dirty="0">
                  <a:latin typeface="HY헤드라인M" pitchFamily="18" charset="-127"/>
                  <a:ea typeface="HY헤드라인M" pitchFamily="18" charset="-127"/>
                </a:rPr>
                <a:t> 허가사항에 </a:t>
              </a:r>
              <a:endParaRPr lang="en-US" altLang="ko-KR" sz="1700" dirty="0">
                <a:latin typeface="HY헤드라인M" pitchFamily="18" charset="-127"/>
                <a:ea typeface="HY헤드라인M" pitchFamily="18" charset="-127"/>
              </a:endParaRPr>
            </a:p>
            <a:p>
              <a:r>
                <a:rPr lang="ko-KR" altLang="en-US" sz="1700" dirty="0">
                  <a:latin typeface="HY헤드라인M" pitchFamily="18" charset="-127"/>
                  <a:ea typeface="HY헤드라인M" pitchFamily="18" charset="-127"/>
                </a:rPr>
                <a:t>정신신경계 부작용에 대하여 최고수준인 블랙박스</a:t>
              </a:r>
              <a:r>
                <a:rPr lang="en-US" altLang="ko-KR" sz="1700" dirty="0">
                  <a:latin typeface="HY헤드라인M" pitchFamily="18" charset="-127"/>
                  <a:ea typeface="HY헤드라인M" pitchFamily="18" charset="-127"/>
                </a:rPr>
                <a:t>“</a:t>
              </a:r>
              <a:r>
                <a:rPr lang="ko-KR" altLang="en-US" sz="1700" dirty="0">
                  <a:latin typeface="HY헤드라인M" pitchFamily="18" charset="-127"/>
                  <a:ea typeface="HY헤드라인M" pitchFamily="18" charset="-127"/>
                </a:rPr>
                <a:t>경고</a:t>
              </a:r>
              <a:r>
                <a:rPr lang="en-US" altLang="ko-KR" sz="1700" dirty="0">
                  <a:latin typeface="HY헤드라인M" pitchFamily="18" charset="-127"/>
                  <a:ea typeface="HY헤드라인M" pitchFamily="18" charset="-127"/>
                </a:rPr>
                <a:t>”</a:t>
              </a:r>
              <a:r>
                <a:rPr lang="ko-KR" altLang="en-US" sz="1700" dirty="0">
                  <a:latin typeface="HY헤드라인M" pitchFamily="18" charset="-127"/>
                  <a:ea typeface="HY헤드라인M" pitchFamily="18" charset="-127"/>
                </a:rPr>
                <a:t>를 넣도록 요구하였습니다</a:t>
              </a:r>
              <a:r>
                <a:rPr lang="en-US" altLang="ko-KR" sz="1700" dirty="0">
                  <a:latin typeface="HY헤드라인M" pitchFamily="18" charset="-127"/>
                  <a:ea typeface="HY헤드라인M" pitchFamily="18" charset="-127"/>
                </a:rPr>
                <a:t>.</a:t>
              </a:r>
            </a:p>
          </p:txBody>
        </p:sp>
      </p:grpSp>
      <p:grpSp>
        <p:nvGrpSpPr>
          <p:cNvPr id="23" name="그룹 22"/>
          <p:cNvGrpSpPr/>
          <p:nvPr/>
        </p:nvGrpSpPr>
        <p:grpSpPr>
          <a:xfrm>
            <a:off x="1440210" y="4263474"/>
            <a:ext cx="4536504" cy="2448272"/>
            <a:chOff x="2448322" y="4263474"/>
            <a:chExt cx="4536504" cy="2448272"/>
          </a:xfrm>
          <a:solidFill>
            <a:schemeClr val="bg1"/>
          </a:solidFill>
        </p:grpSpPr>
        <p:sp>
          <p:nvSpPr>
            <p:cNvPr id="21" name="직사각형 20"/>
            <p:cNvSpPr/>
            <p:nvPr/>
          </p:nvSpPr>
          <p:spPr>
            <a:xfrm>
              <a:off x="2448322" y="4263474"/>
              <a:ext cx="4536504" cy="2448272"/>
            </a:xfrm>
            <a:prstGeom prst="rect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736354" y="4741252"/>
              <a:ext cx="4023572" cy="15234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500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2. </a:t>
              </a:r>
              <a:r>
                <a:rPr lang="ko-KR" altLang="en-US" sz="2500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영국 </a:t>
              </a:r>
              <a:r>
                <a:rPr lang="en-US" altLang="ko-KR" sz="2500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MHRA </a:t>
              </a:r>
              <a:r>
                <a:rPr lang="ko-KR" altLang="en-US" sz="2500" dirty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rPr>
                <a:t>보고서</a:t>
              </a:r>
              <a:endParaRPr lang="en-US" altLang="ko-KR" dirty="0">
                <a:latin typeface="HY헤드라인M" pitchFamily="18" charset="-127"/>
                <a:ea typeface="HY헤드라인M" pitchFamily="18" charset="-127"/>
              </a:endParaRPr>
            </a:p>
            <a:p>
              <a:endParaRPr lang="en-US" altLang="ko-KR" sz="1700" dirty="0">
                <a:latin typeface="HY헤드라인M" pitchFamily="18" charset="-127"/>
                <a:ea typeface="HY헤드라인M" pitchFamily="18" charset="-127"/>
              </a:endParaRPr>
            </a:p>
            <a:p>
              <a:r>
                <a:rPr lang="ko-KR" altLang="en-US" sz="1700" dirty="0">
                  <a:latin typeface="HY헤드라인M" pitchFamily="18" charset="-127"/>
                  <a:ea typeface="HY헤드라인M" pitchFamily="18" charset="-127"/>
                </a:rPr>
                <a:t>처방 의사는 </a:t>
              </a:r>
              <a:r>
                <a:rPr lang="ko-KR" altLang="en-US" sz="1700" dirty="0" err="1">
                  <a:latin typeface="HY헤드라인M" pitchFamily="18" charset="-127"/>
                  <a:ea typeface="HY헤드라인M" pitchFamily="18" charset="-127"/>
                </a:rPr>
                <a:t>몬테루카스트를</a:t>
              </a:r>
              <a:r>
                <a:rPr lang="ko-KR" altLang="en-US" sz="1700" dirty="0">
                  <a:latin typeface="HY헤드라인M" pitchFamily="18" charset="-127"/>
                  <a:ea typeface="HY헤드라인M" pitchFamily="18" charset="-127"/>
                </a:rPr>
                <a:t> 복용하는 환자에게 정신신경계 부작용을 설명할 것을 </a:t>
              </a:r>
              <a:r>
                <a:rPr lang="ko-KR" altLang="en-US" sz="1700" dirty="0" smtClean="0">
                  <a:latin typeface="HY헤드라인M" pitchFamily="18" charset="-127"/>
                  <a:ea typeface="HY헤드라인M" pitchFamily="18" charset="-127"/>
                </a:rPr>
                <a:t>권고합니다</a:t>
              </a:r>
              <a:r>
                <a:rPr lang="en-US" altLang="ko-KR" sz="1700" dirty="0">
                  <a:latin typeface="HY헤드라인M" pitchFamily="18" charset="-127"/>
                  <a:ea typeface="HY헤드라인M" pitchFamily="18" charset="-127"/>
                </a:rPr>
                <a:t>.</a:t>
              </a:r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13588" y="140459"/>
            <a:ext cx="1974694" cy="291639"/>
            <a:chOff x="257604" y="284475"/>
            <a:chExt cx="1974694" cy="291639"/>
          </a:xfrm>
        </p:grpSpPr>
        <p:pic>
          <p:nvPicPr>
            <p:cNvPr id="14" name="그림 13">
              <a:extLst>
                <a:ext uri="{FF2B5EF4-FFF2-40B4-BE49-F238E27FC236}">
                  <a16:creationId xmlns="" xmlns:a16="http://schemas.microsoft.com/office/drawing/2014/main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604" y="284476"/>
              <a:ext cx="318510" cy="291638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757ADAC0-CBD5-4F49-9103-25ED1BC24BAF}"/>
                </a:ext>
              </a:extLst>
            </p:cNvPr>
            <p:cNvSpPr txBox="1"/>
            <p:nvPr/>
          </p:nvSpPr>
          <p:spPr>
            <a:xfrm>
              <a:off x="576114" y="284475"/>
              <a:ext cx="1656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spc="-150" dirty="0">
                  <a:solidFill>
                    <a:srgbClr val="007434"/>
                  </a:solidFill>
                  <a:latin typeface="HY헤드라인M" pitchFamily="18" charset="-127"/>
                  <a:ea typeface="HY헤드라인M" pitchFamily="18" charset="-127"/>
                </a:rPr>
                <a:t>건강사회를 위한 약사회</a:t>
              </a:r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4536809" y="432098"/>
            <a:ext cx="2736047" cy="558459"/>
            <a:chOff x="4536809" y="432098"/>
            <a:chExt cx="2736047" cy="558459"/>
          </a:xfrm>
        </p:grpSpPr>
        <p:sp>
          <p:nvSpPr>
            <p:cNvPr id="17" name="평행 사변형 16"/>
            <p:cNvSpPr/>
            <p:nvPr/>
          </p:nvSpPr>
          <p:spPr>
            <a:xfrm flipH="1" flipV="1">
              <a:off x="4536809" y="450557"/>
              <a:ext cx="2664035" cy="540000"/>
            </a:xfrm>
            <a:custGeom>
              <a:avLst/>
              <a:gdLst>
                <a:gd name="connsiteX0" fmla="*/ 0 w 3170415"/>
                <a:gd name="connsiteY0" fmla="*/ 540060 h 540060"/>
                <a:gd name="connsiteX1" fmla="*/ 135015 w 3170415"/>
                <a:gd name="connsiteY1" fmla="*/ 0 h 540060"/>
                <a:gd name="connsiteX2" fmla="*/ 3170415 w 3170415"/>
                <a:gd name="connsiteY2" fmla="*/ 0 h 540060"/>
                <a:gd name="connsiteX3" fmla="*/ 3035400 w 3170415"/>
                <a:gd name="connsiteY3" fmla="*/ 540060 h 540060"/>
                <a:gd name="connsiteX4" fmla="*/ 0 w 3170415"/>
                <a:gd name="connsiteY4" fmla="*/ 540060 h 540060"/>
                <a:gd name="connsiteX0" fmla="*/ 9841 w 3035400"/>
                <a:gd name="connsiteY0" fmla="*/ 540060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9841 w 3035400"/>
                <a:gd name="connsiteY4" fmla="*/ 540060 h 540060"/>
                <a:gd name="connsiteX0" fmla="*/ 18894 w 3035400"/>
                <a:gd name="connsiteY0" fmla="*/ 531007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18894 w 3035400"/>
                <a:gd name="connsiteY4" fmla="*/ 531007 h 540060"/>
                <a:gd name="connsiteX0" fmla="*/ 787 w 3035400"/>
                <a:gd name="connsiteY0" fmla="*/ 521953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787 w 3035400"/>
                <a:gd name="connsiteY4" fmla="*/ 521953 h 540060"/>
                <a:gd name="connsiteX0" fmla="*/ 787 w 3035400"/>
                <a:gd name="connsiteY0" fmla="*/ 549113 h 549113"/>
                <a:gd name="connsiteX1" fmla="*/ 0 w 3035400"/>
                <a:gd name="connsiteY1" fmla="*/ 0 h 549113"/>
                <a:gd name="connsiteX2" fmla="*/ 3035400 w 3035400"/>
                <a:gd name="connsiteY2" fmla="*/ 0 h 549113"/>
                <a:gd name="connsiteX3" fmla="*/ 2900385 w 3035400"/>
                <a:gd name="connsiteY3" fmla="*/ 540060 h 549113"/>
                <a:gd name="connsiteX4" fmla="*/ 787 w 3035400"/>
                <a:gd name="connsiteY4" fmla="*/ 549113 h 549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35400" h="549113">
                  <a:moveTo>
                    <a:pt x="787" y="549113"/>
                  </a:moveTo>
                  <a:cubicBezTo>
                    <a:pt x="525" y="375129"/>
                    <a:pt x="262" y="173984"/>
                    <a:pt x="0" y="0"/>
                  </a:cubicBezTo>
                  <a:lnTo>
                    <a:pt x="3035400" y="0"/>
                  </a:lnTo>
                  <a:lnTo>
                    <a:pt x="2900385" y="540060"/>
                  </a:lnTo>
                  <a:lnTo>
                    <a:pt x="787" y="549113"/>
                  </a:lnTo>
                  <a:close/>
                </a:path>
              </a:pathLst>
            </a:cu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896078" y="432098"/>
              <a:ext cx="237677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3000" i="1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FDA</a:t>
              </a:r>
              <a:r>
                <a:rPr lang="ko-KR" altLang="en-US" sz="3000" i="1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의 요구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0794909"/>
      </p:ext>
    </p:extLst>
  </p:cSld>
  <p:clrMapOvr>
    <a:masterClrMapping/>
  </p:clrMapOvr>
  <p:transition spd="slow" advTm="15000">
    <p:cove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366" y="1903611"/>
            <a:ext cx="655507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Aldea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Perona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A, García-</a:t>
            </a: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Sáiz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M, Sanz Álvarez E. Psychiatric Disorders and Montelukast in Children: A Disproportionality Analysis of the </a:t>
            </a: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VigiBase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(®). </a:t>
            </a:r>
            <a:r>
              <a:rPr lang="en-US" altLang="ko-KR" sz="1500" b="0" i="1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Drug </a:t>
            </a:r>
            <a:r>
              <a:rPr lang="en-US" altLang="ko-KR" sz="1500" b="0" i="1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Saf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. 2016;39(1):69-78.</a:t>
            </a:r>
          </a:p>
          <a:p>
            <a:pPr marL="228600" indent="-228600">
              <a:buFont typeface="+mj-lt"/>
              <a:buAutoNum type="arabicPeriod"/>
            </a:pPr>
            <a:endParaRPr lang="en-US" altLang="ko-KR" sz="1500" spc="-100" dirty="0">
              <a:solidFill>
                <a:schemeClr val="bg1"/>
              </a:solidFill>
              <a:latin typeface="Calibri Light" panose="020F0302020204030204" pitchFamily="34" charset="0"/>
              <a:ea typeface="HY헤드라인M" pitchFamily="18" charset="-127"/>
              <a:cs typeface="Calibri Light" panose="020F030202020403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Borderias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L, </a:t>
            </a: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Mincewicz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G, </a:t>
            </a: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Paggiaro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PL, et al. Asthma control in patients with asthma and allergic rhinitis receiving add-on montelukast therapy for 12 months: a retrospective observational study. </a:t>
            </a:r>
            <a:r>
              <a:rPr lang="en-US" altLang="ko-KR" sz="1500" b="0" i="1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Curr</a:t>
            </a:r>
            <a:r>
              <a:rPr lang="en-US" altLang="ko-KR" sz="1500" b="0" i="1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Med Res </a:t>
            </a:r>
            <a:r>
              <a:rPr lang="en-US" altLang="ko-KR" sz="1500" b="0" i="1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Opin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. 2007;23(4):721-730.</a:t>
            </a:r>
          </a:p>
          <a:p>
            <a:pPr marL="228600" indent="-228600">
              <a:buFont typeface="+mj-lt"/>
              <a:buAutoNum type="arabicPeriod"/>
            </a:pPr>
            <a:endParaRPr lang="en-US" altLang="ko-KR" sz="1500" spc="-100" dirty="0">
              <a:solidFill>
                <a:schemeClr val="bg1"/>
              </a:solidFill>
              <a:latin typeface="Calibri Light" panose="020F0302020204030204" pitchFamily="34" charset="0"/>
              <a:ea typeface="HY헤드라인M" pitchFamily="18" charset="-127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Haarman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MG, van </a:t>
            </a: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Hunsel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F, de Vries TW. Adverse drug reactions of montelukast in children and adults. </a:t>
            </a:r>
            <a:r>
              <a:rPr lang="en-US" altLang="ko-KR" sz="1500" b="0" i="1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Pharmacol</a:t>
            </a:r>
            <a:r>
              <a:rPr lang="en-US" altLang="ko-KR" sz="1500" b="0" i="1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Res </a:t>
            </a:r>
            <a:r>
              <a:rPr lang="en-US" altLang="ko-KR" sz="1500" b="0" i="1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Perspect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. 2017;5(5):e00341. doi:10.1002/prp2.341</a:t>
            </a:r>
          </a:p>
          <a:p>
            <a:pPr marL="342900" indent="-342900">
              <a:buFont typeface="+mj-lt"/>
              <a:buAutoNum type="arabicPeriod"/>
            </a:pPr>
            <a:endParaRPr lang="en-US" altLang="ko-KR" sz="1500" spc="-100" dirty="0">
              <a:solidFill>
                <a:schemeClr val="bg1"/>
              </a:solidFill>
              <a:latin typeface="Calibri Light" panose="020F0302020204030204" pitchFamily="34" charset="0"/>
              <a:ea typeface="HY헤드라인M" pitchFamily="18" charset="-127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Joos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 S, </a:t>
            </a: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Miksch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 A, </a:t>
            </a: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Szecsenyi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 J</a:t>
            </a:r>
            <a:r>
              <a:rPr lang="en-US" altLang="ko-KR" sz="1500" b="0" i="1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, et al, 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Montelukast as add-on therapy to inhaled corticosteroids in the treatment of mild to moderate asthma: a systematic review, </a:t>
            </a:r>
            <a:r>
              <a:rPr lang="en-US" altLang="ko-KR" sz="1500" b="0" i="1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Thorax 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2008</a:t>
            </a:r>
          </a:p>
          <a:p>
            <a:pPr marL="228600" indent="-228600">
              <a:buFont typeface="+mj-lt"/>
              <a:buAutoNum type="arabicPeriod"/>
            </a:pPr>
            <a:endParaRPr lang="en-US" altLang="ko-KR" sz="1500" spc="-100" dirty="0">
              <a:solidFill>
                <a:schemeClr val="bg1"/>
              </a:solidFill>
              <a:latin typeface="Calibri Light" panose="020F0302020204030204" pitchFamily="34" charset="0"/>
              <a:ea typeface="HY헤드라인M" pitchFamily="18" charset="-127"/>
              <a:cs typeface="Calibri Light" panose="020F030202020403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altLang="ko-KR" sz="1500" b="0" i="0" u="none" strike="noStrike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Montelukast (</a:t>
            </a:r>
            <a:r>
              <a:rPr lang="en-US" altLang="ko-KR" sz="1500" b="0" i="0" u="none" strike="noStrike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Singulair</a:t>
            </a:r>
            <a:r>
              <a:rPr lang="en-US" altLang="ko-KR" sz="1500" b="0" i="0" u="none" strike="noStrike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) Use During Pregnancy"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. </a:t>
            </a:r>
            <a:r>
              <a:rPr lang="en-US" altLang="ko-KR" sz="1500" b="0" i="1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Drugs.com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. 13 December 2019. Retrieved 4 March 2020.</a:t>
            </a:r>
          </a:p>
          <a:p>
            <a:pPr marL="342900" indent="-342900">
              <a:buFont typeface="+mj-lt"/>
              <a:buAutoNum type="arabicPeriod"/>
            </a:pPr>
            <a:endParaRPr lang="en-US" altLang="ko-KR" sz="1500" spc="-100" dirty="0">
              <a:solidFill>
                <a:schemeClr val="bg1"/>
              </a:solidFill>
              <a:latin typeface="Calibri Light" panose="020F0302020204030204" pitchFamily="34" charset="0"/>
              <a:ea typeface="HY헤드라인M" pitchFamily="18" charset="-127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Pinar E, </a:t>
            </a: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Eryigit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O, </a:t>
            </a: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Oncel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S, Calli C, Yilmaz O, </a:t>
            </a:r>
            <a:r>
              <a:rPr lang="en-US" altLang="ko-KR" sz="1500" b="0" i="0" spc="-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Yuksel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H. Efficacy of nasal corticosteroids alone or combined with antihistamines or montelukast in treatment of allergic rhinitis. </a:t>
            </a:r>
            <a:r>
              <a:rPr lang="en-US" altLang="ko-KR" sz="1500" b="0" i="1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Auris Nasus Larynx</a:t>
            </a:r>
            <a:r>
              <a:rPr lang="en-US" altLang="ko-KR" sz="1500" b="0" i="0" spc="-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. 2008;35(1):61-66.</a:t>
            </a:r>
          </a:p>
          <a:p>
            <a:pPr marL="342900" indent="-342900">
              <a:buFont typeface="+mj-lt"/>
              <a:buAutoNum type="arabicPeriod"/>
            </a:pPr>
            <a:endParaRPr lang="en-US" altLang="ko-KR" sz="1500" spc="-100" dirty="0">
              <a:solidFill>
                <a:schemeClr val="bg1"/>
              </a:solidFill>
              <a:latin typeface="Calibri Light" panose="020F0302020204030204" pitchFamily="34" charset="0"/>
              <a:ea typeface="HY헤드라인M" pitchFamily="18" charset="-127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altLang="ko-KR" sz="1500" spc="-100" dirty="0">
              <a:solidFill>
                <a:schemeClr val="bg1"/>
              </a:solidFill>
              <a:latin typeface="Calibri Light" panose="020F0302020204030204" pitchFamily="34" charset="0"/>
              <a:ea typeface="HY헤드라인M" pitchFamily="18" charset="-127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altLang="ko-KR" sz="1500" spc="-100" dirty="0">
              <a:solidFill>
                <a:schemeClr val="bg1"/>
              </a:solidFill>
              <a:latin typeface="Calibri Light" panose="020F0302020204030204" pitchFamily="34" charset="0"/>
              <a:ea typeface="HY헤드라인M" pitchFamily="18" charset="-127"/>
              <a:cs typeface="Calibri Light" panose="020F0302020204030204" pitchFamily="34" charset="0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113588" y="140459"/>
            <a:ext cx="1974694" cy="291639"/>
            <a:chOff x="257604" y="284475"/>
            <a:chExt cx="1974694" cy="291639"/>
          </a:xfrm>
        </p:grpSpPr>
        <p:pic>
          <p:nvPicPr>
            <p:cNvPr id="9" name="그림 8">
              <a:extLst>
                <a:ext uri="{FF2B5EF4-FFF2-40B4-BE49-F238E27FC236}">
                  <a16:creationId xmlns="" xmlns:a16="http://schemas.microsoft.com/office/drawing/2014/main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604" y="284476"/>
              <a:ext cx="318510" cy="291638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757ADAC0-CBD5-4F49-9103-25ED1BC24BAF}"/>
                </a:ext>
              </a:extLst>
            </p:cNvPr>
            <p:cNvSpPr txBox="1"/>
            <p:nvPr/>
          </p:nvSpPr>
          <p:spPr>
            <a:xfrm>
              <a:off x="576114" y="284475"/>
              <a:ext cx="1656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spc="-150" dirty="0">
                  <a:solidFill>
                    <a:srgbClr val="007434"/>
                  </a:solidFill>
                  <a:latin typeface="HY헤드라인M" pitchFamily="18" charset="-127"/>
                  <a:ea typeface="HY헤드라인M" pitchFamily="18" charset="-127"/>
                </a:rPr>
                <a:t>건강사회를 위한 약사회</a:t>
              </a:r>
            </a:p>
          </p:txBody>
        </p:sp>
      </p:grpSp>
      <p:grpSp>
        <p:nvGrpSpPr>
          <p:cNvPr id="14" name="그룹 13"/>
          <p:cNvGrpSpPr/>
          <p:nvPr/>
        </p:nvGrpSpPr>
        <p:grpSpPr>
          <a:xfrm>
            <a:off x="50" y="864146"/>
            <a:ext cx="2736304" cy="576064"/>
            <a:chOff x="50" y="576114"/>
            <a:chExt cx="3960440" cy="576064"/>
          </a:xfrm>
        </p:grpSpPr>
        <p:sp>
          <p:nvSpPr>
            <p:cNvPr id="11" name="평행 사변형 16"/>
            <p:cNvSpPr/>
            <p:nvPr/>
          </p:nvSpPr>
          <p:spPr>
            <a:xfrm>
              <a:off x="50" y="612178"/>
              <a:ext cx="3960440" cy="540000"/>
            </a:xfrm>
            <a:custGeom>
              <a:avLst/>
              <a:gdLst>
                <a:gd name="connsiteX0" fmla="*/ 0 w 3170415"/>
                <a:gd name="connsiteY0" fmla="*/ 540060 h 540060"/>
                <a:gd name="connsiteX1" fmla="*/ 135015 w 3170415"/>
                <a:gd name="connsiteY1" fmla="*/ 0 h 540060"/>
                <a:gd name="connsiteX2" fmla="*/ 3170415 w 3170415"/>
                <a:gd name="connsiteY2" fmla="*/ 0 h 540060"/>
                <a:gd name="connsiteX3" fmla="*/ 3035400 w 3170415"/>
                <a:gd name="connsiteY3" fmla="*/ 540060 h 540060"/>
                <a:gd name="connsiteX4" fmla="*/ 0 w 3170415"/>
                <a:gd name="connsiteY4" fmla="*/ 540060 h 540060"/>
                <a:gd name="connsiteX0" fmla="*/ 9841 w 3035400"/>
                <a:gd name="connsiteY0" fmla="*/ 540060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9841 w 3035400"/>
                <a:gd name="connsiteY4" fmla="*/ 540060 h 540060"/>
                <a:gd name="connsiteX0" fmla="*/ 18894 w 3035400"/>
                <a:gd name="connsiteY0" fmla="*/ 531007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18894 w 3035400"/>
                <a:gd name="connsiteY4" fmla="*/ 531007 h 540060"/>
                <a:gd name="connsiteX0" fmla="*/ 787 w 3035400"/>
                <a:gd name="connsiteY0" fmla="*/ 521953 h 540060"/>
                <a:gd name="connsiteX1" fmla="*/ 0 w 3035400"/>
                <a:gd name="connsiteY1" fmla="*/ 0 h 540060"/>
                <a:gd name="connsiteX2" fmla="*/ 3035400 w 3035400"/>
                <a:gd name="connsiteY2" fmla="*/ 0 h 540060"/>
                <a:gd name="connsiteX3" fmla="*/ 2900385 w 3035400"/>
                <a:gd name="connsiteY3" fmla="*/ 540060 h 540060"/>
                <a:gd name="connsiteX4" fmla="*/ 787 w 3035400"/>
                <a:gd name="connsiteY4" fmla="*/ 521953 h 540060"/>
                <a:gd name="connsiteX0" fmla="*/ 787 w 3035400"/>
                <a:gd name="connsiteY0" fmla="*/ 549113 h 549113"/>
                <a:gd name="connsiteX1" fmla="*/ 0 w 3035400"/>
                <a:gd name="connsiteY1" fmla="*/ 0 h 549113"/>
                <a:gd name="connsiteX2" fmla="*/ 3035400 w 3035400"/>
                <a:gd name="connsiteY2" fmla="*/ 0 h 549113"/>
                <a:gd name="connsiteX3" fmla="*/ 2900385 w 3035400"/>
                <a:gd name="connsiteY3" fmla="*/ 540060 h 549113"/>
                <a:gd name="connsiteX4" fmla="*/ 787 w 3035400"/>
                <a:gd name="connsiteY4" fmla="*/ 549113 h 549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35400" h="549113">
                  <a:moveTo>
                    <a:pt x="787" y="549113"/>
                  </a:moveTo>
                  <a:cubicBezTo>
                    <a:pt x="525" y="375129"/>
                    <a:pt x="262" y="173984"/>
                    <a:pt x="0" y="0"/>
                  </a:cubicBezTo>
                  <a:lnTo>
                    <a:pt x="3035400" y="0"/>
                  </a:lnTo>
                  <a:lnTo>
                    <a:pt x="2900385" y="540060"/>
                  </a:lnTo>
                  <a:lnTo>
                    <a:pt x="787" y="549113"/>
                  </a:lnTo>
                  <a:close/>
                </a:path>
              </a:pathLst>
            </a:cu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000" i="1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8432" y="576114"/>
              <a:ext cx="372804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000" i="1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rPr>
                <a:t>  참고문헌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6970316"/>
      </p:ext>
    </p:extLst>
  </p:cSld>
  <p:clrMapOvr>
    <a:masterClrMapping/>
  </p:clrMapOvr>
  <p:transition spd="slow" advTm="3000">
    <p:cove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576114" y="3108590"/>
            <a:ext cx="6218555" cy="707884"/>
            <a:chOff x="337501" y="284475"/>
            <a:chExt cx="1894797" cy="124652"/>
          </a:xfrm>
        </p:grpSpPr>
        <p:pic>
          <p:nvPicPr>
            <p:cNvPr id="7" name="그림 6">
              <a:extLst>
                <a:ext uri="{FF2B5EF4-FFF2-40B4-BE49-F238E27FC236}">
                  <a16:creationId xmlns="" xmlns:a16="http://schemas.microsoft.com/office/drawing/2014/main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7501" y="285638"/>
              <a:ext cx="238613" cy="123489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="" xmlns:a16="http://schemas.microsoft.com/office/drawing/2014/main" id="{757ADAC0-CBD5-4F49-9103-25ED1BC24BAF}"/>
                </a:ext>
              </a:extLst>
            </p:cNvPr>
            <p:cNvSpPr txBox="1"/>
            <p:nvPr/>
          </p:nvSpPr>
          <p:spPr>
            <a:xfrm>
              <a:off x="576114" y="284475"/>
              <a:ext cx="1656184" cy="124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4000" spc="-150" dirty="0">
                  <a:solidFill>
                    <a:srgbClr val="007434"/>
                  </a:solidFill>
                  <a:latin typeface="HY헤드라인M" pitchFamily="18" charset="-127"/>
                  <a:ea typeface="HY헤드라인M" pitchFamily="18" charset="-127"/>
                </a:rPr>
                <a:t>건강사회를 위한 약사회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423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210" y="288082"/>
            <a:ext cx="4680000" cy="31683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66" y="3456434"/>
            <a:ext cx="691276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제가 사랑하는 우리 </a:t>
            </a: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가족이예요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엄마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아빠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동생 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Andrew,</a:t>
            </a: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그리고 우리 집 고양이 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Meatball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과 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Alice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입니다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저는 매우 행복한 아이였습니다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856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335" y="2952378"/>
            <a:ext cx="6912768" cy="872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모든 게 잘못되기 전까지는요</a:t>
            </a:r>
            <a:endParaRPr lang="en-US" altLang="ko-KR" sz="4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491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066" y="704443"/>
            <a:ext cx="69127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2018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년 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6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저는 천식 치료약으로 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싱귤레어를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처방받았습니다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의사에게 부작용을 듣지 못했어요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그리고 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2018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년 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9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저는 충동을 이기지 못하고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자살 시도 했습니다 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188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774" y="792138"/>
            <a:ext cx="69127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저는 우울증과 불안장애</a:t>
            </a:r>
            <a:r>
              <a:rPr lang="en-US" altLang="ko-KR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강박반응성장애를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진단받았습니다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약을 많이 먹었는데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나아지지 않았어요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천식때문에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먹는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싱귤레어는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이미 제 삶의 일부였거든요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121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066" y="288082"/>
            <a:ext cx="6912768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아무도 저에게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싱귤레어가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제 정신에 영향을 미치고 있을 수 있다고 얘기해주지 않았어요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 err="1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싱귤레어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처방 이후 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6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개월 뒤인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2019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년 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1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저는 </a:t>
            </a:r>
            <a:r>
              <a:rPr lang="ko-KR" altLang="en-US" sz="3000" dirty="0" err="1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싱귤레어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복용을 멈췄습니다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엄마가 정신신경계 부작용이 있을 수도 있다는 기사를 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읽었거든요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50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6335" y="720130"/>
            <a:ext cx="69127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그리고 저는 안정되기 시작했습니다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제가 가졌던 모든 자살 충동과 시도는 </a:t>
            </a:r>
            <a:r>
              <a:rPr lang="ko-KR" altLang="en-US" sz="3000" dirty="0" err="1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싱귤레어를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복용 중일 때 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일어났어요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지금 모든 게 완벽하진 않지만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저는 매일 강해지고 건강해지고 있어요</a:t>
            </a: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3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569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fad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066" y="576114"/>
            <a:ext cx="6912768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저는 사람들이 자신의 아이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친구</a:t>
            </a:r>
            <a:r>
              <a:rPr lang="en-US" altLang="ko-KR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  <a:r>
              <a:rPr lang="ko-KR" altLang="en-US" sz="300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가족이 아픈 이유를 모르는 것을 막고 </a:t>
            </a:r>
            <a:r>
              <a:rPr lang="ko-KR" altLang="en-US" sz="30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싶어요</a:t>
            </a: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30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4000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FDA</a:t>
            </a:r>
            <a:r>
              <a:rPr lang="ko-KR" altLang="en-US" sz="4000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에게</a:t>
            </a:r>
            <a:endParaRPr lang="en-US" altLang="ko-KR" sz="40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4000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모든 </a:t>
            </a:r>
            <a:r>
              <a:rPr lang="en-US" altLang="ko-KR" sz="4000" dirty="0" err="1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Montelukast</a:t>
            </a:r>
            <a:r>
              <a:rPr lang="en-US" altLang="ko-KR" sz="4000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4000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제품에</a:t>
            </a:r>
            <a:endParaRPr lang="en-US" altLang="ko-KR" sz="4000" dirty="0" smtClean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4000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블랙박스 경고를 넣을 것을</a:t>
            </a:r>
            <a:endParaRPr lang="en-US" altLang="ko-KR" sz="4000" dirty="0" smtClean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4000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요구합니</a:t>
            </a:r>
            <a:r>
              <a:rPr lang="ko-KR" altLang="en-US" sz="4000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다</a:t>
            </a:r>
            <a:endParaRPr lang="en-US" altLang="ko-KR" sz="40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204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6000">
        <p:fade/>
      </p:transition>
    </mc:Choice>
    <mc:Fallback xmlns="">
      <p:transition spd="slow" advTm="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</TotalTime>
  <Words>803</Words>
  <Application>Microsoft Office PowerPoint</Application>
  <PresentationFormat>사용자 지정</PresentationFormat>
  <Paragraphs>250</Paragraphs>
  <Slides>26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7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161</cp:revision>
  <dcterms:created xsi:type="dcterms:W3CDTF">2020-07-16T02:45:00Z</dcterms:created>
  <dcterms:modified xsi:type="dcterms:W3CDTF">2020-08-01T06:44:36Z</dcterms:modified>
</cp:coreProperties>
</file>